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5" r:id="rId2"/>
    <p:sldId id="619" r:id="rId3"/>
    <p:sldId id="620" r:id="rId4"/>
    <p:sldId id="635" r:id="rId5"/>
    <p:sldId id="621" r:id="rId6"/>
    <p:sldId id="622" r:id="rId7"/>
    <p:sldId id="618" r:id="rId8"/>
    <p:sldId id="597" r:id="rId9"/>
    <p:sldId id="628" r:id="rId10"/>
    <p:sldId id="623" r:id="rId11"/>
    <p:sldId id="624" r:id="rId12"/>
    <p:sldId id="625" r:id="rId13"/>
    <p:sldId id="626" r:id="rId14"/>
    <p:sldId id="636" r:id="rId15"/>
    <p:sldId id="637" r:id="rId16"/>
    <p:sldId id="638" r:id="rId17"/>
    <p:sldId id="609" r:id="rId1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Yarrow" initials="NY" lastIdx="12" clrIdx="0">
    <p:extLst>
      <p:ext uri="{19B8F6BF-5375-455C-9EA6-DF929625EA0E}">
        <p15:presenceInfo xmlns="" xmlns:p15="http://schemas.microsoft.com/office/powerpoint/2012/main" userId="S-1-5-21-88094858-919529-1617787245-357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C69DB-82E6-45D0-AA7B-C9072BC2082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FFDDBE6-A7EB-453D-A9BD-38723B7734F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/>
            <a:t>Implementasi Belajar Inovatif Abad 21</a:t>
          </a:r>
          <a:endParaRPr lang="en-US" b="1" dirty="0"/>
        </a:p>
      </dgm:t>
    </dgm:pt>
    <dgm:pt modelId="{84AD5C58-8A87-42F8-8BB5-A0CA2530903D}" type="parTrans" cxnId="{B07D305D-47F5-4C34-9490-C6F74A1C609F}">
      <dgm:prSet/>
      <dgm:spPr/>
      <dgm:t>
        <a:bodyPr/>
        <a:lstStyle/>
        <a:p>
          <a:endParaRPr lang="en-US"/>
        </a:p>
      </dgm:t>
    </dgm:pt>
    <dgm:pt modelId="{57C08405-2303-4C86-B9D2-D2E029B64DD7}" type="sibTrans" cxnId="{B07D305D-47F5-4C34-9490-C6F74A1C609F}">
      <dgm:prSet/>
      <dgm:spPr/>
      <dgm:t>
        <a:bodyPr/>
        <a:lstStyle/>
        <a:p>
          <a:endParaRPr lang="en-US"/>
        </a:p>
      </dgm:t>
    </dgm:pt>
    <dgm:pt modelId="{A1D9E180-8EFC-4A78-9EA3-F7A50A71F0AA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Kebijakan GTK</a:t>
          </a:r>
          <a:endParaRPr lang="en-US" b="1" dirty="0">
            <a:solidFill>
              <a:srgbClr val="7030A0"/>
            </a:solidFill>
          </a:endParaRPr>
        </a:p>
      </dgm:t>
    </dgm:pt>
    <dgm:pt modelId="{2CEF225A-4AF6-4C37-811F-02B3D613CE08}" type="parTrans" cxnId="{DA97924F-99D7-4631-9B37-650C41A2B0EC}">
      <dgm:prSet/>
      <dgm:spPr/>
      <dgm:t>
        <a:bodyPr/>
        <a:lstStyle/>
        <a:p>
          <a:endParaRPr lang="en-US"/>
        </a:p>
      </dgm:t>
    </dgm:pt>
    <dgm:pt modelId="{91462D13-83F3-4C91-9FA5-F5097627398E}" type="sibTrans" cxnId="{DA97924F-99D7-4631-9B37-650C41A2B0EC}">
      <dgm:prSet/>
      <dgm:spPr/>
      <dgm:t>
        <a:bodyPr/>
        <a:lstStyle/>
        <a:p>
          <a:endParaRPr lang="en-US"/>
        </a:p>
      </dgm:t>
    </dgm:pt>
    <dgm:pt modelId="{8F66F303-A51B-4842-BF54-9357134F01B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Kebijakan Kurikulum</a:t>
          </a:r>
          <a:endParaRPr lang="en-US" b="1" dirty="0">
            <a:solidFill>
              <a:srgbClr val="7030A0"/>
            </a:solidFill>
          </a:endParaRPr>
        </a:p>
      </dgm:t>
    </dgm:pt>
    <dgm:pt modelId="{B4E5D12A-2427-46A6-813A-86F801696E8D}" type="parTrans" cxnId="{3681655E-8D5A-41FA-87E4-392E3BD4E744}">
      <dgm:prSet/>
      <dgm:spPr/>
      <dgm:t>
        <a:bodyPr/>
        <a:lstStyle/>
        <a:p>
          <a:endParaRPr lang="en-US"/>
        </a:p>
      </dgm:t>
    </dgm:pt>
    <dgm:pt modelId="{23221E4B-11BB-48F1-B332-DB9897F29224}" type="sibTrans" cxnId="{3681655E-8D5A-41FA-87E4-392E3BD4E744}">
      <dgm:prSet/>
      <dgm:spPr/>
      <dgm:t>
        <a:bodyPr/>
        <a:lstStyle/>
        <a:p>
          <a:endParaRPr lang="en-US"/>
        </a:p>
      </dgm:t>
    </dgm:pt>
    <dgm:pt modelId="{45EDC745-7615-46F6-A776-27B079C3991B}" type="pres">
      <dgm:prSet presAssocID="{B6DC69DB-82E6-45D0-AA7B-C9072BC208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BBB8A6-E378-4919-81BC-F98E1F1A9BAF}" type="pres">
      <dgm:prSet presAssocID="{8FFDDBE6-A7EB-453D-A9BD-38723B7734F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58A47-5DA6-46CE-B701-51FC3892A6E4}" type="pres">
      <dgm:prSet presAssocID="{8FFDDBE6-A7EB-453D-A9BD-38723B7734F0}" presName="gear1srcNode" presStyleLbl="node1" presStyleIdx="0" presStyleCnt="3"/>
      <dgm:spPr/>
    </dgm:pt>
    <dgm:pt modelId="{9BCA96E7-39CB-4CF5-AC61-F408A27549C1}" type="pres">
      <dgm:prSet presAssocID="{8FFDDBE6-A7EB-453D-A9BD-38723B7734F0}" presName="gear1dstNode" presStyleLbl="node1" presStyleIdx="0" presStyleCnt="3"/>
      <dgm:spPr/>
    </dgm:pt>
    <dgm:pt modelId="{78D511CB-DC6A-4034-9CAC-D43D92DFEBBC}" type="pres">
      <dgm:prSet presAssocID="{A1D9E180-8EFC-4A78-9EA3-F7A50A71F0A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1C29F-BFFF-48B1-BEE1-5EA0F9C56C76}" type="pres">
      <dgm:prSet presAssocID="{A1D9E180-8EFC-4A78-9EA3-F7A50A71F0AA}" presName="gear2srcNode" presStyleLbl="node1" presStyleIdx="1" presStyleCnt="3"/>
      <dgm:spPr/>
    </dgm:pt>
    <dgm:pt modelId="{EED7C2B0-4983-45FE-92A7-2C52C12ED64B}" type="pres">
      <dgm:prSet presAssocID="{A1D9E180-8EFC-4A78-9EA3-F7A50A71F0AA}" presName="gear2dstNode" presStyleLbl="node1" presStyleIdx="1" presStyleCnt="3"/>
      <dgm:spPr/>
    </dgm:pt>
    <dgm:pt modelId="{E981917F-C42F-4506-8CD7-27CB7F658C47}" type="pres">
      <dgm:prSet presAssocID="{8F66F303-A51B-4842-BF54-9357134F01BF}" presName="gear3" presStyleLbl="node1" presStyleIdx="2" presStyleCnt="3"/>
      <dgm:spPr/>
    </dgm:pt>
    <dgm:pt modelId="{2FE06356-55F2-4C88-BF43-49426F15A9A1}" type="pres">
      <dgm:prSet presAssocID="{8F66F303-A51B-4842-BF54-9357134F01B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EFE6107-CFF1-47E4-929B-18C18CB6ADC4}" type="pres">
      <dgm:prSet presAssocID="{8F66F303-A51B-4842-BF54-9357134F01BF}" presName="gear3srcNode" presStyleLbl="node1" presStyleIdx="2" presStyleCnt="3"/>
      <dgm:spPr/>
    </dgm:pt>
    <dgm:pt modelId="{423265AB-8807-424B-B368-5CB40A50A3F5}" type="pres">
      <dgm:prSet presAssocID="{8F66F303-A51B-4842-BF54-9357134F01BF}" presName="gear3dstNode" presStyleLbl="node1" presStyleIdx="2" presStyleCnt="3"/>
      <dgm:spPr/>
    </dgm:pt>
    <dgm:pt modelId="{3EA5A71A-BC3C-4AF5-8653-6CF5DA706B25}" type="pres">
      <dgm:prSet presAssocID="{57C08405-2303-4C86-B9D2-D2E029B64DD7}" presName="connector1" presStyleLbl="sibTrans2D1" presStyleIdx="0" presStyleCnt="3"/>
      <dgm:spPr/>
    </dgm:pt>
    <dgm:pt modelId="{9C8CDB9C-04A3-4550-96DD-B67E4F47F841}" type="pres">
      <dgm:prSet presAssocID="{91462D13-83F3-4C91-9FA5-F5097627398E}" presName="connector2" presStyleLbl="sibTrans2D1" presStyleIdx="1" presStyleCnt="3"/>
      <dgm:spPr/>
    </dgm:pt>
    <dgm:pt modelId="{0622DFF6-A80F-4BD0-81C2-F70FCBCC845B}" type="pres">
      <dgm:prSet presAssocID="{23221E4B-11BB-48F1-B332-DB9897F29224}" presName="connector3" presStyleLbl="sibTrans2D1" presStyleIdx="2" presStyleCnt="3"/>
      <dgm:spPr/>
    </dgm:pt>
  </dgm:ptLst>
  <dgm:cxnLst>
    <dgm:cxn modelId="{3681655E-8D5A-41FA-87E4-392E3BD4E744}" srcId="{B6DC69DB-82E6-45D0-AA7B-C9072BC2082A}" destId="{8F66F303-A51B-4842-BF54-9357134F01BF}" srcOrd="2" destOrd="0" parTransId="{B4E5D12A-2427-46A6-813A-86F801696E8D}" sibTransId="{23221E4B-11BB-48F1-B332-DB9897F29224}"/>
    <dgm:cxn modelId="{69187805-D375-448B-B69B-3B4E5807EF26}" type="presOf" srcId="{57C08405-2303-4C86-B9D2-D2E029B64DD7}" destId="{3EA5A71A-BC3C-4AF5-8653-6CF5DA706B25}" srcOrd="0" destOrd="0" presId="urn:microsoft.com/office/officeart/2005/8/layout/gear1"/>
    <dgm:cxn modelId="{82780ABF-739F-4DD0-AC04-33C5EB9971B3}" type="presOf" srcId="{8FFDDBE6-A7EB-453D-A9BD-38723B7734F0}" destId="{9BCA96E7-39CB-4CF5-AC61-F408A27549C1}" srcOrd="2" destOrd="0" presId="urn:microsoft.com/office/officeart/2005/8/layout/gear1"/>
    <dgm:cxn modelId="{34EF87E0-5E2D-479A-851C-DA614D4875AF}" type="presOf" srcId="{91462D13-83F3-4C91-9FA5-F5097627398E}" destId="{9C8CDB9C-04A3-4550-96DD-B67E4F47F841}" srcOrd="0" destOrd="0" presId="urn:microsoft.com/office/officeart/2005/8/layout/gear1"/>
    <dgm:cxn modelId="{281E1262-1C01-4A5B-9F69-8266E746885A}" type="presOf" srcId="{8FFDDBE6-A7EB-453D-A9BD-38723B7734F0}" destId="{A3BBB8A6-E378-4919-81BC-F98E1F1A9BAF}" srcOrd="0" destOrd="0" presId="urn:microsoft.com/office/officeart/2005/8/layout/gear1"/>
    <dgm:cxn modelId="{7556A729-F219-42BC-BFE0-1BBB19335C9A}" type="presOf" srcId="{23221E4B-11BB-48F1-B332-DB9897F29224}" destId="{0622DFF6-A80F-4BD0-81C2-F70FCBCC845B}" srcOrd="0" destOrd="0" presId="urn:microsoft.com/office/officeart/2005/8/layout/gear1"/>
    <dgm:cxn modelId="{C5C3B60D-0097-446F-8773-F2852B5B9D4A}" type="presOf" srcId="{8F66F303-A51B-4842-BF54-9357134F01BF}" destId="{423265AB-8807-424B-B368-5CB40A50A3F5}" srcOrd="3" destOrd="0" presId="urn:microsoft.com/office/officeart/2005/8/layout/gear1"/>
    <dgm:cxn modelId="{CB369EE3-6688-432B-9B17-59686B32CD45}" type="presOf" srcId="{B6DC69DB-82E6-45D0-AA7B-C9072BC2082A}" destId="{45EDC745-7615-46F6-A776-27B079C3991B}" srcOrd="0" destOrd="0" presId="urn:microsoft.com/office/officeart/2005/8/layout/gear1"/>
    <dgm:cxn modelId="{9702259E-F5B7-4999-BE27-CA1BBD39FFA7}" type="presOf" srcId="{A1D9E180-8EFC-4A78-9EA3-F7A50A71F0AA}" destId="{EED7C2B0-4983-45FE-92A7-2C52C12ED64B}" srcOrd="2" destOrd="0" presId="urn:microsoft.com/office/officeart/2005/8/layout/gear1"/>
    <dgm:cxn modelId="{B07D305D-47F5-4C34-9490-C6F74A1C609F}" srcId="{B6DC69DB-82E6-45D0-AA7B-C9072BC2082A}" destId="{8FFDDBE6-A7EB-453D-A9BD-38723B7734F0}" srcOrd="0" destOrd="0" parTransId="{84AD5C58-8A87-42F8-8BB5-A0CA2530903D}" sibTransId="{57C08405-2303-4C86-B9D2-D2E029B64DD7}"/>
    <dgm:cxn modelId="{900AB882-8ACF-4872-BA6A-3DD54757A320}" type="presOf" srcId="{8F66F303-A51B-4842-BF54-9357134F01BF}" destId="{AEFE6107-CFF1-47E4-929B-18C18CB6ADC4}" srcOrd="2" destOrd="0" presId="urn:microsoft.com/office/officeart/2005/8/layout/gear1"/>
    <dgm:cxn modelId="{717FDDBE-5562-4187-BF5A-3C0BFF35BEAF}" type="presOf" srcId="{A1D9E180-8EFC-4A78-9EA3-F7A50A71F0AA}" destId="{DED1C29F-BFFF-48B1-BEE1-5EA0F9C56C76}" srcOrd="1" destOrd="0" presId="urn:microsoft.com/office/officeart/2005/8/layout/gear1"/>
    <dgm:cxn modelId="{3C899E56-F479-4877-8ECA-9EE26687665D}" type="presOf" srcId="{8FFDDBE6-A7EB-453D-A9BD-38723B7734F0}" destId="{3E058A47-5DA6-46CE-B701-51FC3892A6E4}" srcOrd="1" destOrd="0" presId="urn:microsoft.com/office/officeart/2005/8/layout/gear1"/>
    <dgm:cxn modelId="{46E3AA59-AF35-4F40-9F81-5DC04F19E085}" type="presOf" srcId="{8F66F303-A51B-4842-BF54-9357134F01BF}" destId="{E981917F-C42F-4506-8CD7-27CB7F658C47}" srcOrd="0" destOrd="0" presId="urn:microsoft.com/office/officeart/2005/8/layout/gear1"/>
    <dgm:cxn modelId="{DA97924F-99D7-4631-9B37-650C41A2B0EC}" srcId="{B6DC69DB-82E6-45D0-AA7B-C9072BC2082A}" destId="{A1D9E180-8EFC-4A78-9EA3-F7A50A71F0AA}" srcOrd="1" destOrd="0" parTransId="{2CEF225A-4AF6-4C37-811F-02B3D613CE08}" sibTransId="{91462D13-83F3-4C91-9FA5-F5097627398E}"/>
    <dgm:cxn modelId="{EBE42645-7A83-4B28-8328-9D94FCB90028}" type="presOf" srcId="{8F66F303-A51B-4842-BF54-9357134F01BF}" destId="{2FE06356-55F2-4C88-BF43-49426F15A9A1}" srcOrd="1" destOrd="0" presId="urn:microsoft.com/office/officeart/2005/8/layout/gear1"/>
    <dgm:cxn modelId="{25E2EF38-F1EA-4528-82C4-EC32C33CF6A4}" type="presOf" srcId="{A1D9E180-8EFC-4A78-9EA3-F7A50A71F0AA}" destId="{78D511CB-DC6A-4034-9CAC-D43D92DFEBBC}" srcOrd="0" destOrd="0" presId="urn:microsoft.com/office/officeart/2005/8/layout/gear1"/>
    <dgm:cxn modelId="{0D329C9D-E93D-46E1-84E6-60CA78E010E9}" type="presParOf" srcId="{45EDC745-7615-46F6-A776-27B079C3991B}" destId="{A3BBB8A6-E378-4919-81BC-F98E1F1A9BAF}" srcOrd="0" destOrd="0" presId="urn:microsoft.com/office/officeart/2005/8/layout/gear1"/>
    <dgm:cxn modelId="{56713722-C0FA-4948-A575-52509920F785}" type="presParOf" srcId="{45EDC745-7615-46F6-A776-27B079C3991B}" destId="{3E058A47-5DA6-46CE-B701-51FC3892A6E4}" srcOrd="1" destOrd="0" presId="urn:microsoft.com/office/officeart/2005/8/layout/gear1"/>
    <dgm:cxn modelId="{5A9D3525-375B-4FF4-9C1E-993799C7058F}" type="presParOf" srcId="{45EDC745-7615-46F6-A776-27B079C3991B}" destId="{9BCA96E7-39CB-4CF5-AC61-F408A27549C1}" srcOrd="2" destOrd="0" presId="urn:microsoft.com/office/officeart/2005/8/layout/gear1"/>
    <dgm:cxn modelId="{140B0147-68B4-4D8B-9988-31A87BCF431C}" type="presParOf" srcId="{45EDC745-7615-46F6-A776-27B079C3991B}" destId="{78D511CB-DC6A-4034-9CAC-D43D92DFEBBC}" srcOrd="3" destOrd="0" presId="urn:microsoft.com/office/officeart/2005/8/layout/gear1"/>
    <dgm:cxn modelId="{E538A284-09BD-4416-9486-F115EA4C58EF}" type="presParOf" srcId="{45EDC745-7615-46F6-A776-27B079C3991B}" destId="{DED1C29F-BFFF-48B1-BEE1-5EA0F9C56C76}" srcOrd="4" destOrd="0" presId="urn:microsoft.com/office/officeart/2005/8/layout/gear1"/>
    <dgm:cxn modelId="{70C29811-CA76-4863-93B6-DAA5C2971988}" type="presParOf" srcId="{45EDC745-7615-46F6-A776-27B079C3991B}" destId="{EED7C2B0-4983-45FE-92A7-2C52C12ED64B}" srcOrd="5" destOrd="0" presId="urn:microsoft.com/office/officeart/2005/8/layout/gear1"/>
    <dgm:cxn modelId="{769223BA-6D93-45A5-9C38-FAE37FADF7AF}" type="presParOf" srcId="{45EDC745-7615-46F6-A776-27B079C3991B}" destId="{E981917F-C42F-4506-8CD7-27CB7F658C47}" srcOrd="6" destOrd="0" presId="urn:microsoft.com/office/officeart/2005/8/layout/gear1"/>
    <dgm:cxn modelId="{46CEB405-D8AA-4D17-A2AF-C121FBA37057}" type="presParOf" srcId="{45EDC745-7615-46F6-A776-27B079C3991B}" destId="{2FE06356-55F2-4C88-BF43-49426F15A9A1}" srcOrd="7" destOrd="0" presId="urn:microsoft.com/office/officeart/2005/8/layout/gear1"/>
    <dgm:cxn modelId="{AC150F9A-E809-4068-9A86-4FBB092E38BC}" type="presParOf" srcId="{45EDC745-7615-46F6-A776-27B079C3991B}" destId="{AEFE6107-CFF1-47E4-929B-18C18CB6ADC4}" srcOrd="8" destOrd="0" presId="urn:microsoft.com/office/officeart/2005/8/layout/gear1"/>
    <dgm:cxn modelId="{87B2B3E0-6E0E-4E1F-8EC1-8E2814DC86EA}" type="presParOf" srcId="{45EDC745-7615-46F6-A776-27B079C3991B}" destId="{423265AB-8807-424B-B368-5CB40A50A3F5}" srcOrd="9" destOrd="0" presId="urn:microsoft.com/office/officeart/2005/8/layout/gear1"/>
    <dgm:cxn modelId="{84FC0C9B-C99E-4C61-A2FF-27B2441C4A89}" type="presParOf" srcId="{45EDC745-7615-46F6-A776-27B079C3991B}" destId="{3EA5A71A-BC3C-4AF5-8653-6CF5DA706B25}" srcOrd="10" destOrd="0" presId="urn:microsoft.com/office/officeart/2005/8/layout/gear1"/>
    <dgm:cxn modelId="{EF888203-ACE0-4AA9-8474-51D79DD7EC1B}" type="presParOf" srcId="{45EDC745-7615-46F6-A776-27B079C3991B}" destId="{9C8CDB9C-04A3-4550-96DD-B67E4F47F841}" srcOrd="11" destOrd="0" presId="urn:microsoft.com/office/officeart/2005/8/layout/gear1"/>
    <dgm:cxn modelId="{03E81FB8-75F5-4FAF-82F2-8E51502EA840}" type="presParOf" srcId="{45EDC745-7615-46F6-A776-27B079C3991B}" destId="{0622DFF6-A80F-4BD0-81C2-F70FCBCC84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BB8A6-E378-4919-81BC-F98E1F1A9BAF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Implementasi Belajar Inovatif Abad 21</a:t>
          </a:r>
          <a:endParaRPr lang="en-US" sz="1900" b="1" kern="1200" dirty="0"/>
        </a:p>
      </dsp:txBody>
      <dsp:txXfrm>
        <a:off x="4392232" y="3136513"/>
        <a:ext cx="1781934" cy="1531918"/>
      </dsp:txXfrm>
    </dsp:sp>
    <dsp:sp modelId="{78D511CB-DC6A-4034-9CAC-D43D92DFEBBC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7030A0"/>
              </a:solidFill>
            </a:rPr>
            <a:t>Kebijakan GTK</a:t>
          </a:r>
          <a:endParaRPr lang="en-US" sz="1900" b="1" kern="1200" dirty="0">
            <a:solidFill>
              <a:srgbClr val="7030A0"/>
            </a:solidFill>
          </a:endParaRPr>
        </a:p>
      </dsp:txBody>
      <dsp:txXfrm>
        <a:off x="2604759" y="2282937"/>
        <a:ext cx="1076134" cy="1069538"/>
      </dsp:txXfrm>
    </dsp:sp>
    <dsp:sp modelId="{E981917F-C42F-4506-8CD7-27CB7F658C47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7030A0"/>
              </a:solidFill>
            </a:rPr>
            <a:t>Kebijakan Kurikulum</a:t>
          </a:r>
          <a:endParaRPr lang="en-US" sz="1900" b="1" kern="1200" dirty="0">
            <a:solidFill>
              <a:srgbClr val="7030A0"/>
            </a:solidFill>
          </a:endParaRPr>
        </a:p>
      </dsp:txBody>
      <dsp:txXfrm rot="-20700000">
        <a:off x="3738879" y="704426"/>
        <a:ext cx="1192106" cy="1192106"/>
      </dsp:txXfrm>
    </dsp:sp>
    <dsp:sp modelId="{3EA5A71A-BC3C-4AF5-8653-6CF5DA706B25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CDB9C-04A3-4550-96DD-B67E4F47F841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DFF6-A80F-4BD0-81C2-F70FCBCC845B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7EE2325-5CC1-4824-987E-A776A931486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EF6E935-9E5D-4F80-8023-92AFA92D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3038" y="509588"/>
            <a:ext cx="4508500" cy="2536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DDE56-1B20-4E5E-BF9C-C6C373F9991E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8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8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2" tIns="93272" rIns="93272" bIns="9327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dc6a98c9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cdc6a98c97_0_32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cdc6a98c97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cdc6a98c97_0_1384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cdc6a98c97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cdc6a98c97_0_1394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2" tIns="93272" rIns="93272" bIns="9327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45a92f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9" name="Google Shape;839;ge45a92f855_0_89:notes"/>
          <p:cNvSpPr txBox="1">
            <a:spLocks noGrp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2" tIns="46623" rIns="93272" bIns="46623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/>
              <a:t>Prinsip modifikasi kurikulum SLB: </a:t>
            </a:r>
            <a:endParaRPr/>
          </a:p>
          <a:p>
            <a:pPr marL="466435" indent="-304479">
              <a:lnSpc>
                <a:spcPct val="115000"/>
              </a:lnSpc>
              <a:buSzPts val="1100"/>
              <a:buChar char="●"/>
            </a:pPr>
            <a:r>
              <a:rPr lang="en"/>
              <a:t>Duplikasi </a:t>
            </a:r>
            <a:br>
              <a:rPr lang="en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42708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1BD4-1655-49F4-8F3E-BE4C2B27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AD58AD-84DD-4F31-8D17-044E8553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E60EE5-D71C-42BE-93F1-9EF78C19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FC19-EC15-4DA6-BD42-C16312AE9118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31703-C29A-468A-B6BD-DC39710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C5379E-D262-4CE6-AF3E-C6FA3851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A473D1-3846-422B-9B20-80D6B01E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BAF6B0-F554-4629-8C29-9DB8552B8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A64E6B-AFCF-42D1-A2E9-315BF9C3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576E-466B-41B4-96B7-AAFEBAD3BCAA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0CADB7-BD4D-482E-BD09-6C3E32B7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8E91C9-A502-46B5-AED1-76E573C2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2719BF-017B-4EE1-B5A0-A24EE9B89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75C877-2DDB-49C4-93AE-16F31438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DF181F-964E-45C3-AA50-9F1699C5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7BC-40E9-4321-9473-73F2BC22B9D9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2A3A19-0A70-4B07-BDC5-9440CC54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407987-EB22-4AF4-BBA7-F97AB55D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28"/>
          <p:cNvGrpSpPr/>
          <p:nvPr/>
        </p:nvGrpSpPr>
        <p:grpSpPr>
          <a:xfrm>
            <a:off x="0" y="0"/>
            <a:ext cx="5755600" cy="6858000"/>
            <a:chOff x="0" y="0"/>
            <a:chExt cx="4316700" cy="5143500"/>
          </a:xfrm>
        </p:grpSpPr>
        <p:sp>
          <p:nvSpPr>
            <p:cNvPr id="155" name="Google Shape;155;p28"/>
            <p:cNvSpPr/>
            <p:nvPr/>
          </p:nvSpPr>
          <p:spPr>
            <a:xfrm>
              <a:off x="0" y="0"/>
              <a:ext cx="4316700" cy="5143500"/>
            </a:xfrm>
            <a:prstGeom prst="rect">
              <a:avLst/>
            </a:prstGeom>
            <a:solidFill>
              <a:srgbClr val="284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386075" y="45996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841363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142492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3875425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3732625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2000" cy="4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6160767" y="871100"/>
            <a:ext cx="56156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600">
                <a:solidFill>
                  <a:srgbClr val="284F7D"/>
                </a:solidFill>
              </a:defRPr>
            </a:lvl1pPr>
            <a:lvl2pPr marL="1219170" lvl="1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300">
                <a:solidFill>
                  <a:srgbClr val="284F7D"/>
                </a:solidFill>
              </a:defRPr>
            </a:lvl2pPr>
            <a:lvl3pPr marL="1828754" lvl="2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300">
                <a:solidFill>
                  <a:srgbClr val="284F7D"/>
                </a:solidFill>
              </a:defRPr>
            </a:lvl3pPr>
            <a:lvl4pPr marL="2438339" lvl="3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300">
                <a:solidFill>
                  <a:srgbClr val="284F7D"/>
                </a:solidFill>
              </a:defRPr>
            </a:lvl4pPr>
            <a:lvl5pPr marL="3047924" lvl="4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300">
                <a:solidFill>
                  <a:srgbClr val="284F7D"/>
                </a:solidFill>
              </a:defRPr>
            </a:lvl5pPr>
            <a:lvl6pPr marL="3657509" lvl="5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300">
                <a:solidFill>
                  <a:srgbClr val="284F7D"/>
                </a:solidFill>
              </a:defRPr>
            </a:lvl6pPr>
            <a:lvl7pPr marL="4267093" lvl="6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300">
                <a:solidFill>
                  <a:srgbClr val="284F7D"/>
                </a:solidFill>
              </a:defRPr>
            </a:lvl7pPr>
            <a:lvl8pPr marL="4876678" lvl="7" indent="-38945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300">
                <a:solidFill>
                  <a:srgbClr val="284F7D"/>
                </a:solidFill>
              </a:defRPr>
            </a:lvl8pPr>
            <a:lvl9pPr marL="5486263" lvl="8" indent="-389457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84F7D"/>
              </a:buClr>
              <a:buSzPts val="1000"/>
              <a:buChar char="■"/>
              <a:defRPr sz="1300">
                <a:solidFill>
                  <a:srgbClr val="284F7D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721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4">
  <p:cSld name="TITLE_AND_BODY_14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165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64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4D1C2-7463-4603-975F-E7B62613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C5E78B-63E0-4D52-A252-06040A206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AB74B8-EF80-4087-94E5-2F097A9F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0E06-CED1-40BD-848A-3D32A76B5BDF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13FA8C-755F-4FF0-85D5-32C16FF9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FF8E1-5DAC-4843-8429-21473127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2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4E979-7D4A-4645-BE7D-E95A8FEC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F7644-C810-43AC-9948-067F27209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702AA2-26C4-46F5-B867-4F40EC7E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397-9688-49CF-8BA3-C698814E6CDE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30B46C-7235-4841-99C7-EC02CEAA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C7667A-03E3-4AF2-B703-BFC0EB03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85A2B-F835-4257-A1B7-A87FAC01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318022-2CB5-4B3E-A886-212A777BD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EE2FD-2466-4100-89E2-47C739B7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EDA6F5-E2D7-4E7A-B683-4CF69382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D353-568C-4A59-AE4F-39E7553F24DC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DB436D-0FE6-4349-AF39-E4318077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F685A-F9ED-4832-BB98-77BCD7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16026-DF49-4DB8-97EC-5B44B45F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2816FD-8342-46BA-91ED-B3D09E6C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B88E0B-FC7E-4BB4-AD02-24A0788CE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32CD40-9702-429D-8208-2065C9BF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30B83D-9864-4A58-839C-B1F400B9B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87E77C1-BB4C-488A-A86A-4E1AB17A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C1BC-7898-4568-967A-59530C19028A}" type="datetime1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F7558F-F0E2-4BD8-BBB9-C8BD5740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CB6B19-97DD-4AC7-9D54-446ABC20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9ACC6-39A4-4D39-95C7-E50F6E5A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B5CE94-7C14-4D18-9367-E2AB8162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4D86-98BB-4090-B56C-F1930843EB9C}" type="datetime1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36D23C-B93E-4CBA-8E28-E01903C0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48797-FE5A-4794-92DD-688D29ED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4F18B01-2FF4-4268-B4F0-89E7DB83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8E1E-A9E9-4DCE-B74B-5C057F63A64F}" type="datetime1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F5C42E-2F93-4872-A57E-E74E71BE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09E919-CD51-4842-81D0-98C854E2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9E06F7-F8A2-4103-9220-15579195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C65956-EBDE-4299-A439-930DFB4D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438897-61C9-49FE-BFB1-36F2C780B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2AB3A3-7D84-4291-B557-A183DB4C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AF7-0A0A-46EB-96CD-1170433588ED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864DBB-6E47-434F-8F8B-68CB30DE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96826-D8B6-418A-8D47-BEF72353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2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086D5-2325-475B-A375-8AE039D3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5257D51-D652-47C5-8310-B2C17EE29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8705C4-01AE-4C1D-A6BE-2BA6CB300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767FD1-0A90-43BC-AF39-1D9AD27C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C351-F24E-4C03-876A-BDA222E6D981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6E9BB2-9971-41E6-AD94-4BC30884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C19F22-48DE-4D41-8330-22EE10D9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FD296D-DB61-4D3C-B915-47C8B4D0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041B5-2037-43BA-A6DB-F8FCCB8C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932105-20E2-4DB0-8AF4-4E1450B7D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9254-8F25-4FE0-AF99-EC0CC1A77123}" type="datetime1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BFE93C-E294-47CF-BDA6-1B317AFC0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EDC7C0-A063-4564-B3F0-BA8902E7D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D5B1-456D-464D-AC95-147A9736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0" y="57150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KEMENTERIAN AGAMA REPUBLIK INDONESIA</a:t>
            </a: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Januari 2022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450602" y="503937"/>
            <a:ext cx="1233855" cy="1232389"/>
            <a:chOff x="8289721" y="66675"/>
            <a:chExt cx="1336676" cy="1335088"/>
          </a:xfrm>
        </p:grpSpPr>
        <p:sp>
          <p:nvSpPr>
            <p:cNvPr id="7" name="Rectangle 6"/>
            <p:cNvSpPr/>
            <p:nvPr/>
          </p:nvSpPr>
          <p:spPr>
            <a:xfrm>
              <a:off x="8289721" y="66675"/>
              <a:ext cx="647700" cy="647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78697" y="71438"/>
              <a:ext cx="647700" cy="647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78697" y="754063"/>
              <a:ext cx="6477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10550139" y="506729"/>
            <a:ext cx="1237674" cy="1230622"/>
            <a:chOff x="244443" y="71414"/>
            <a:chExt cx="1340814" cy="1333174"/>
          </a:xfrm>
        </p:grpSpPr>
        <p:sp>
          <p:nvSpPr>
            <p:cNvPr id="11" name="Rectangle 10"/>
            <p:cNvSpPr/>
            <p:nvPr/>
          </p:nvSpPr>
          <p:spPr>
            <a:xfrm rot="5400000">
              <a:off x="937557" y="71414"/>
              <a:ext cx="647700" cy="647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44443" y="74263"/>
              <a:ext cx="647700" cy="647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44443" y="756888"/>
              <a:ext cx="6477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prstClr val="white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46049" y="2514600"/>
            <a:ext cx="11396546" cy="22358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noProof="1" smtClean="0">
                <a:solidFill>
                  <a:schemeClr val="bg1"/>
                </a:solidFill>
              </a:rPr>
              <a:t>PEMBINAAN DAN PENGEMBANGAN KURIKULUM PROTOTIPE DI MADRASAH</a:t>
            </a:r>
            <a:endParaRPr lang="en-US" sz="4000" b="1" i="1" noProof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58" y="197616"/>
            <a:ext cx="1693685" cy="16106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2000" cy="444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r>
              <a:rPr lang="en" dirty="0"/>
              <a:t>Penentuan </a:t>
            </a:r>
            <a:r>
              <a:rPr lang="en" dirty="0" smtClean="0"/>
              <a:t>strategi dan regulasi </a:t>
            </a:r>
            <a:r>
              <a:rPr lang="en" dirty="0" smtClean="0">
                <a:solidFill>
                  <a:srgbClr val="FFD966"/>
                </a:solidFill>
              </a:rPr>
              <a:t>Kurikulum Prototipe </a:t>
            </a:r>
            <a:r>
              <a:rPr lang="en" dirty="0" smtClean="0"/>
              <a:t>pada Madrasah</a:t>
            </a:r>
            <a:endParaRPr dirty="0"/>
          </a:p>
        </p:txBody>
      </p:sp>
      <p:sp>
        <p:nvSpPr>
          <p:cNvPr id="576" name="Google Shape;576;p63"/>
          <p:cNvSpPr txBox="1">
            <a:spLocks noGrp="1"/>
          </p:cNvSpPr>
          <p:nvPr>
            <p:ph type="body" idx="1"/>
          </p:nvPr>
        </p:nvSpPr>
        <p:spPr>
          <a:xfrm>
            <a:off x="6160767" y="379833"/>
            <a:ext cx="5615600" cy="613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Implementasi Kurikulum Prototipe  akan diimplementasikan di madrasah: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Sesuai Kontekstual dan Karakteristik Madrasah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Secara Terbatas pada madrasah percontohan pada setiap tingkat RA,MI,MTs, dan MA  di setiap Provinsi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Akan ada regulasi yang longgar sebagai penguatan KMA 184 Tahun 2019 pada setiap satuan pendidikan madrasah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 Pemberdayaan JFT PTP dan Pengawas untuk mengawal penjaminan mutu implementasi Kurikulum Prototipe di Madrasah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Perlu Penyesuaian kebijakan GTK secara terbatas  pada pelaksana Kurikulum Prototipe terkait implementasi Simpatika dan perangkat administrasi lainnya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Penguatan pelaksanaan Supervisi  Pembelajaran sesuai dengan KMA 624 Tahun 2021  </a:t>
            </a:r>
          </a:p>
          <a:p>
            <a:pPr marL="342900" indent="-342900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80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4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2000" cy="444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r>
              <a:rPr lang="en" dirty="0"/>
              <a:t>Jam pelajaran (jp) diatur oleh pusat </a:t>
            </a:r>
            <a:r>
              <a:rPr lang="en" dirty="0">
                <a:solidFill>
                  <a:srgbClr val="FFD966"/>
                </a:solidFill>
              </a:rPr>
              <a:t>per tahun</a:t>
            </a:r>
            <a:r>
              <a:rPr lang="en" dirty="0"/>
              <a:t>, bukan per minggu</a:t>
            </a:r>
            <a:endParaRPr dirty="0"/>
          </a:p>
        </p:txBody>
      </p:sp>
      <p:sp>
        <p:nvSpPr>
          <p:cNvPr id="582" name="Google Shape;582;p64"/>
          <p:cNvSpPr txBox="1">
            <a:spLocks noGrp="1"/>
          </p:cNvSpPr>
          <p:nvPr>
            <p:ph type="body" idx="1"/>
          </p:nvPr>
        </p:nvSpPr>
        <p:spPr>
          <a:xfrm>
            <a:off x="6160767" y="871100"/>
            <a:ext cx="5615600" cy="498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" sz="2000" dirty="0"/>
              <a:t>Siswa tidak harus mempelajari hal yang sama setiap minggu sepanjang tahun. </a:t>
            </a:r>
            <a:endParaRPr sz="2000" dirty="0"/>
          </a:p>
          <a:p>
            <a:pPr marL="342900" indent="-342900">
              <a:spcBef>
                <a:spcPts val="2133"/>
              </a:spcBef>
              <a:buFont typeface="+mj-lt"/>
              <a:buAutoNum type="arabicPeriod"/>
            </a:pPr>
            <a:r>
              <a:rPr lang="en" sz="2000" dirty="0"/>
              <a:t>Target jp untuk satu tahun bisa dicapai kurang dari satu tahun</a:t>
            </a:r>
            <a:r>
              <a:rPr lang="en" sz="2000" dirty="0" smtClean="0"/>
              <a:t>.</a:t>
            </a:r>
          </a:p>
          <a:p>
            <a:pPr marL="342900" indent="-342900">
              <a:spcBef>
                <a:spcPts val="2133"/>
              </a:spcBef>
              <a:buFont typeface="+mj-lt"/>
              <a:buAutoNum type="arabicPeriod"/>
            </a:pPr>
            <a:r>
              <a:rPr lang="en" sz="2000" dirty="0" smtClean="0"/>
              <a:t>Satuan Pendidikan Madrasah akan lebih fleksibel merencanakan model pembelajaran dalam mewujudkan capaian pembelajaran</a:t>
            </a:r>
          </a:p>
          <a:p>
            <a:pPr marL="342900" indent="-342900">
              <a:spcBef>
                <a:spcPts val="2133"/>
              </a:spcBef>
              <a:buFont typeface="+mj-lt"/>
              <a:buAutoNum type="arabicPeriod"/>
            </a:pPr>
            <a:r>
              <a:rPr lang="en" sz="2000" dirty="0" smtClean="0"/>
              <a:t>Perlu Penguatan Guru dan Tenaga Kependidikan  (baik regulasi maupun kompetensi) untuk mewujudkan pembelajaran inovatif sebagai penguatan implementasi KMA 184 Tahun 2019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4916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6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2000" cy="444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r>
              <a:rPr lang="en" dirty="0" smtClean="0">
                <a:solidFill>
                  <a:srgbClr val="FFD966"/>
                </a:solidFill>
              </a:rPr>
              <a:t>Usaha mewujudkan siswa mandiri berprestasi </a:t>
            </a:r>
            <a:r>
              <a:rPr lang="en" dirty="0" smtClean="0"/>
              <a:t>dilakukan melalui  </a:t>
            </a:r>
            <a:r>
              <a:rPr lang="en" dirty="0"/>
              <a:t>kegiatan yang </a:t>
            </a:r>
            <a:r>
              <a:rPr lang="en" dirty="0">
                <a:solidFill>
                  <a:srgbClr val="FFD966"/>
                </a:solidFill>
              </a:rPr>
              <a:t>fleksibel</a:t>
            </a:r>
            <a:r>
              <a:rPr lang="en" dirty="0"/>
              <a:t>, tidak rutin/terstruktur, dan lebih berpusat pada siswa</a:t>
            </a:r>
            <a:endParaRPr dirty="0"/>
          </a:p>
        </p:txBody>
      </p:sp>
      <p:sp>
        <p:nvSpPr>
          <p:cNvPr id="594" name="Google Shape;594;p66"/>
          <p:cNvSpPr txBox="1">
            <a:spLocks noGrp="1"/>
          </p:cNvSpPr>
          <p:nvPr>
            <p:ph type="body" idx="1"/>
          </p:nvPr>
        </p:nvSpPr>
        <p:spPr>
          <a:xfrm>
            <a:off x="6160767" y="428033"/>
            <a:ext cx="5615600" cy="59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" sz="2000" b="1" dirty="0"/>
              <a:t>Fleksibel dan berpusat pada siswa </a:t>
            </a:r>
            <a:endParaRPr sz="2000" b="1" dirty="0"/>
          </a:p>
          <a:p>
            <a:pPr marL="342900" indent="-342900">
              <a:spcBef>
                <a:spcPts val="2133"/>
              </a:spcBef>
              <a:buFont typeface="+mj-lt"/>
              <a:buAutoNum type="arabicPeriod"/>
            </a:pPr>
            <a:r>
              <a:rPr lang="en" sz="2000" b="1" dirty="0" smtClean="0"/>
              <a:t>Kontekstual </a:t>
            </a:r>
            <a:endParaRPr sz="2000" b="1" dirty="0"/>
          </a:p>
          <a:p>
            <a:pPr marL="1347788" indent="-404813">
              <a:spcBef>
                <a:spcPts val="2133"/>
              </a:spcBef>
            </a:pPr>
            <a:r>
              <a:rPr lang="en" sz="2000" dirty="0"/>
              <a:t>Pemerintah Pusat hanya menentukan tema yang dapat dipilih oleh satuan pendidikan </a:t>
            </a:r>
            <a:endParaRPr sz="2000" dirty="0"/>
          </a:p>
          <a:p>
            <a:pPr marL="1347788" indent="-404813"/>
            <a:r>
              <a:rPr lang="en" sz="2000" dirty="0"/>
              <a:t>Satuan pendidikan mengembangkan topik yang lebih spesifik dari tema tersebut, sesuai dengan tahap capaian pembelajaran siswa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2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"/>
          <p:cNvSpPr/>
          <p:nvPr/>
        </p:nvSpPr>
        <p:spPr>
          <a:xfrm rot="5400000">
            <a:off x="1241852" y="-1009283"/>
            <a:ext cx="6392833" cy="8876533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"/>
          <p:cNvSpPr txBox="1"/>
          <p:nvPr/>
        </p:nvSpPr>
        <p:spPr>
          <a:xfrm>
            <a:off x="0" y="-8867"/>
            <a:ext cx="12192000" cy="872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00" b="1" dirty="0">
                <a:solidFill>
                  <a:srgbClr val="17406D"/>
                </a:solidFill>
                <a:latin typeface="Arial"/>
                <a:ea typeface="Arial"/>
                <a:cs typeface="Arial"/>
                <a:sym typeface="Arial"/>
              </a:rPr>
              <a:t>Kurikulum prototipe mendorong pembelajaran yang sesuai dengan kemampuan siswa, serta memberi ruang lebih luas pada pengembangan karakter dan kompetensi dasar.</a:t>
            </a:r>
            <a:endParaRPr sz="2100" b="1" dirty="0">
              <a:solidFill>
                <a:srgbClr val="1740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"/>
          <p:cNvSpPr/>
          <p:nvPr/>
        </p:nvSpPr>
        <p:spPr>
          <a:xfrm>
            <a:off x="0" y="6365801"/>
            <a:ext cx="12192000" cy="492300"/>
          </a:xfrm>
          <a:prstGeom prst="roundRect">
            <a:avLst>
              <a:gd name="adj" fmla="val 0"/>
            </a:avLst>
          </a:prstGeom>
          <a:solidFill>
            <a:srgbClr val="01306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"/>
          <p:cNvSpPr txBox="1">
            <a:spLocks noGrp="1"/>
          </p:cNvSpPr>
          <p:nvPr>
            <p:ph type="sldNum" idx="12"/>
          </p:nvPr>
        </p:nvSpPr>
        <p:spPr>
          <a:xfrm>
            <a:off x="11296611" y="63495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494" name="Google Shape;494;p7"/>
          <p:cNvSpPr txBox="1"/>
          <p:nvPr/>
        </p:nvSpPr>
        <p:spPr>
          <a:xfrm>
            <a:off x="325967" y="1361433"/>
            <a:ext cx="6845600" cy="1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en" sz="23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Kurikulum prototipe</a:t>
            </a:r>
            <a:r>
              <a:rPr lang="en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memiliki beberapa karakteristik utama yang mendukung pemulihan pembelajaran:</a:t>
            </a:r>
            <a:endParaRPr sz="2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"/>
          <p:cNvSpPr/>
          <p:nvPr/>
        </p:nvSpPr>
        <p:spPr>
          <a:xfrm>
            <a:off x="583800" y="3066933"/>
            <a:ext cx="640400" cy="6212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900" b="1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900" b="1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"/>
          <p:cNvSpPr/>
          <p:nvPr/>
        </p:nvSpPr>
        <p:spPr>
          <a:xfrm>
            <a:off x="583800" y="4148867"/>
            <a:ext cx="640400" cy="6212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900" b="1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900" b="1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"/>
          <p:cNvSpPr/>
          <p:nvPr/>
        </p:nvSpPr>
        <p:spPr>
          <a:xfrm>
            <a:off x="583800" y="5123020"/>
            <a:ext cx="640400" cy="6212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rgbClr val="88888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900" b="1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900" b="1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"/>
          <p:cNvSpPr txBox="1"/>
          <p:nvPr/>
        </p:nvSpPr>
        <p:spPr>
          <a:xfrm>
            <a:off x="1345000" y="2783133"/>
            <a:ext cx="6617200" cy="3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 fontScale="92500" lnSpcReduction="20000"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Pembelajaran berbasis projek 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untuk </a:t>
            </a: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pengembangan </a:t>
            </a:r>
            <a:r>
              <a:rPr lang="en" sz="2000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dan karakter 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(iman, taqwa, dan akhlak mulia; gotong royong; kebinekaan global; kemandirian; nalar kritis; kreativitas).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600"/>
              </a:spcBef>
              <a:buClr>
                <a:srgbClr val="000000"/>
              </a:buClr>
              <a:buSzPts val="1500"/>
            </a:pP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Fokus pada materi esensial 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sehingga ada waktu cukup untuk pembelajaran yang mendalam bagi kompetensi dasar seperti literasi dan numerasi.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</a:pP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Fleksibilitas 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bagi guru untuk melakukan pembelajaran yang sesuai dengan kemampuan murid (</a:t>
            </a:r>
            <a:r>
              <a:rPr lang="en" sz="20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teach at the right level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dan melakukan penyesuaian dengan konteks dan muatan </a:t>
            </a:r>
            <a:r>
              <a:rPr lang="en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lokal</a:t>
            </a:r>
            <a:r>
              <a:rPr lang="en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87" y="867581"/>
            <a:ext cx="3972013" cy="54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4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3;p60">
            <a:extLst>
              <a:ext uri="{FF2B5EF4-FFF2-40B4-BE49-F238E27FC236}">
                <a16:creationId xmlns="" xmlns:a16="http://schemas.microsoft.com/office/drawing/2014/main" id="{6071E69C-7530-4483-855F-2C6AADF3A471}"/>
              </a:ext>
            </a:extLst>
          </p:cNvPr>
          <p:cNvSpPr txBox="1">
            <a:spLocks/>
          </p:cNvSpPr>
          <p:nvPr/>
        </p:nvSpPr>
        <p:spPr>
          <a:xfrm>
            <a:off x="411700" y="483167"/>
            <a:ext cx="882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endParaRPr lang="en-ID" sz="2700" b="1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SzPts val="2800"/>
            </a:pPr>
            <a:r>
              <a:rPr lang="en-ID" sz="2700" b="1" dirty="0" smtClean="0">
                <a:latin typeface="Roboto" panose="02000000000000000000" pitchFamily="2" charset="0"/>
                <a:ea typeface="Roboto" panose="02000000000000000000" pitchFamily="2" charset="0"/>
              </a:rPr>
              <a:t>Kurikulum </a:t>
            </a:r>
            <a:r>
              <a:rPr lang="en-ID" sz="2700" b="1" dirty="0" smtClean="0">
                <a:solidFill>
                  <a:srgbClr val="9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disederhanakan </a:t>
            </a:r>
            <a:r>
              <a:rPr lang="en-ID" sz="2700" b="1" dirty="0">
                <a:latin typeface="Roboto" panose="02000000000000000000" pitchFamily="2" charset="0"/>
                <a:ea typeface="Roboto" panose="02000000000000000000" pitchFamily="2" charset="0"/>
              </a:rPr>
              <a:t>dan </a:t>
            </a:r>
            <a:r>
              <a:rPr lang="en-ID" sz="27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bersifat lebih</a:t>
            </a:r>
            <a:r>
              <a:rPr lang="en-ID" sz="2700" b="1" dirty="0" smtClean="0">
                <a:solidFill>
                  <a:srgbClr val="9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2700" b="1" dirty="0">
                <a:solidFill>
                  <a:srgbClr val="9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fleksibel</a:t>
            </a:r>
            <a:r>
              <a:rPr lang="en-ID" sz="2700" b="1" dirty="0">
                <a:latin typeface="Roboto" panose="02000000000000000000" pitchFamily="2" charset="0"/>
                <a:ea typeface="Roboto" panose="02000000000000000000" pitchFamily="2" charset="0"/>
              </a:rPr>
              <a:t> sehingga selaras dengan semangat </a:t>
            </a:r>
            <a:r>
              <a:rPr lang="en-ID" sz="2700" b="1" dirty="0" smtClean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kemandirian madrasah</a:t>
            </a:r>
            <a:endParaRPr lang="en-ID" sz="2700" b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Google Shape;554;p60">
            <a:extLst>
              <a:ext uri="{FF2B5EF4-FFF2-40B4-BE49-F238E27FC236}">
                <a16:creationId xmlns="" xmlns:a16="http://schemas.microsoft.com/office/drawing/2014/main" id="{0FB24B0A-AB62-4C61-A7C8-BA920682E408}"/>
              </a:ext>
            </a:extLst>
          </p:cNvPr>
          <p:cNvSpPr txBox="1">
            <a:spLocks/>
          </p:cNvSpPr>
          <p:nvPr/>
        </p:nvSpPr>
        <p:spPr>
          <a:xfrm>
            <a:off x="411700" y="2308032"/>
            <a:ext cx="3552400" cy="424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400"/>
            </a:pPr>
            <a:r>
              <a:rPr lang="en-ID" sz="1700" b="1" dirty="0">
                <a:solidFill>
                  <a:srgbClr val="990000"/>
                </a:solidFill>
              </a:rPr>
              <a:t>Otonomi </a:t>
            </a:r>
            <a:r>
              <a:rPr lang="en-ID" sz="1700" b="1" dirty="0" smtClean="0">
                <a:solidFill>
                  <a:srgbClr val="990000"/>
                </a:solidFill>
              </a:rPr>
              <a:t>madrasah </a:t>
            </a:r>
            <a:r>
              <a:rPr lang="en-ID" sz="1700" b="1" dirty="0">
                <a:solidFill>
                  <a:srgbClr val="990000"/>
                </a:solidFill>
              </a:rPr>
              <a:t>dan guru</a:t>
            </a:r>
            <a:endParaRPr lang="en-ID" sz="1700" dirty="0">
              <a:solidFill>
                <a:srgbClr val="99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SzPts val="1400"/>
            </a:pPr>
            <a:r>
              <a:rPr lang="en-ID" sz="1500" dirty="0"/>
              <a:t>Pemerintah menetapkan struktur kurikulum </a:t>
            </a:r>
            <a:r>
              <a:rPr lang="en-ID" sz="1500" b="1" dirty="0">
                <a:solidFill>
                  <a:srgbClr val="FF0000"/>
                </a:solidFill>
              </a:rPr>
              <a:t>minimum</a:t>
            </a:r>
            <a:r>
              <a:rPr lang="en-ID" sz="1500" dirty="0">
                <a:solidFill>
                  <a:srgbClr val="FF0000"/>
                </a:solidFill>
              </a:rPr>
              <a:t> </a:t>
            </a:r>
            <a:r>
              <a:rPr lang="en-ID" sz="1500" dirty="0"/>
              <a:t>dan </a:t>
            </a:r>
            <a:r>
              <a:rPr lang="en-ID" sz="1500" dirty="0">
                <a:solidFill>
                  <a:srgbClr val="FF0000"/>
                </a:solidFill>
              </a:rPr>
              <a:t>prinsip pembelajaran </a:t>
            </a:r>
            <a:r>
              <a:rPr lang="en-ID" sz="1500" dirty="0">
                <a:solidFill>
                  <a:srgbClr val="002060"/>
                </a:solidFill>
              </a:rPr>
              <a:t>dan</a:t>
            </a:r>
            <a:r>
              <a:rPr lang="en-ID" sz="1500" dirty="0">
                <a:solidFill>
                  <a:srgbClr val="FF0000"/>
                </a:solidFill>
              </a:rPr>
              <a:t> asesmen</a:t>
            </a:r>
            <a:r>
              <a:rPr lang="en-ID" sz="1500" dirty="0"/>
              <a:t>. Satuan pendidikan dapat mengembangkan </a:t>
            </a:r>
            <a:r>
              <a:rPr lang="en-ID" sz="1500" dirty="0">
                <a:solidFill>
                  <a:srgbClr val="FF0000"/>
                </a:solidFill>
              </a:rPr>
              <a:t>program dan kegiatan tambahan sesuai dengan visi misi dan sumber daya yang </a:t>
            </a:r>
            <a:r>
              <a:rPr lang="en-ID" sz="1500" dirty="0" smtClean="0">
                <a:solidFill>
                  <a:srgbClr val="FF0000"/>
                </a:solidFill>
              </a:rPr>
              <a:t>tersedia </a:t>
            </a:r>
            <a:r>
              <a:rPr lang="en-ID" sz="1500" dirty="0" smtClean="0">
                <a:solidFill>
                  <a:schemeClr val="tx1"/>
                </a:solidFill>
              </a:rPr>
              <a:t>(KMA 184 Tahun 2019)</a:t>
            </a:r>
            <a:endParaRPr lang="en-ID" sz="1500" dirty="0">
              <a:solidFill>
                <a:schemeClr val="tx1"/>
              </a:solidFill>
            </a:endParaRPr>
          </a:p>
          <a:p>
            <a:pPr>
              <a:spcBef>
                <a:spcPts val="2133"/>
              </a:spcBef>
              <a:buSzPts val="1400"/>
            </a:pPr>
            <a:r>
              <a:rPr lang="en-ID" sz="1500" dirty="0"/>
              <a:t>Satuan pendidikan dan pendidik memiliki </a:t>
            </a:r>
            <a:r>
              <a:rPr lang="en-ID" sz="1500" dirty="0">
                <a:solidFill>
                  <a:srgbClr val="FF0000"/>
                </a:solidFill>
              </a:rPr>
              <a:t>keleluasaan</a:t>
            </a:r>
            <a:r>
              <a:rPr lang="en-ID" sz="1500" dirty="0"/>
              <a:t> untuk </a:t>
            </a:r>
            <a:r>
              <a:rPr lang="en-ID" sz="1500" dirty="0">
                <a:solidFill>
                  <a:srgbClr val="FF0000"/>
                </a:solidFill>
              </a:rPr>
              <a:t>mengorganisasikan pembelajaran </a:t>
            </a:r>
            <a:r>
              <a:rPr lang="en-ID" sz="1500" dirty="0"/>
              <a:t>sesuai kebutuhan siswa dan konteks </a:t>
            </a:r>
            <a:r>
              <a:rPr lang="en-ID" sz="1500" dirty="0" smtClean="0"/>
              <a:t>lokal</a:t>
            </a:r>
          </a:p>
          <a:p>
            <a:pPr>
              <a:spcBef>
                <a:spcPts val="2133"/>
              </a:spcBef>
              <a:buSzPts val="1400"/>
            </a:pPr>
            <a:r>
              <a:rPr lang="en-ID" sz="1600" dirty="0">
                <a:solidFill>
                  <a:srgbClr val="FF0000"/>
                </a:solidFill>
              </a:rPr>
              <a:t>Fleksibilitas dalam pengorganisasian </a:t>
            </a:r>
            <a:r>
              <a:rPr lang="en-ID" sz="1600" dirty="0"/>
              <a:t>pembelajaran agar pembelajaran sesuai dengan </a:t>
            </a:r>
            <a:r>
              <a:rPr lang="en-ID" sz="1600" dirty="0">
                <a:solidFill>
                  <a:srgbClr val="FF0000"/>
                </a:solidFill>
              </a:rPr>
              <a:t>kebutuhan dan kecepatan belajar siswa</a:t>
            </a:r>
          </a:p>
          <a:p>
            <a:pPr>
              <a:spcBef>
                <a:spcPts val="2133"/>
              </a:spcBef>
              <a:buSzPts val="1400"/>
            </a:pPr>
            <a:endParaRPr lang="en-ID" sz="1500" dirty="0"/>
          </a:p>
        </p:txBody>
      </p:sp>
      <p:sp>
        <p:nvSpPr>
          <p:cNvPr id="8" name="Google Shape;555;p60">
            <a:extLst>
              <a:ext uri="{FF2B5EF4-FFF2-40B4-BE49-F238E27FC236}">
                <a16:creationId xmlns="" xmlns:a16="http://schemas.microsoft.com/office/drawing/2014/main" id="{F6D2E83B-3C87-483F-8D35-F399921273E7}"/>
              </a:ext>
            </a:extLst>
          </p:cNvPr>
          <p:cNvSpPr txBox="1">
            <a:spLocks/>
          </p:cNvSpPr>
          <p:nvPr/>
        </p:nvSpPr>
        <p:spPr>
          <a:xfrm>
            <a:off x="4319800" y="2308033"/>
            <a:ext cx="35524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400"/>
            </a:pPr>
            <a:r>
              <a:rPr lang="en-ID" sz="1700" b="1" dirty="0" err="1">
                <a:solidFill>
                  <a:srgbClr val="990000"/>
                </a:solidFill>
              </a:rPr>
              <a:t>Mudah</a:t>
            </a:r>
            <a:r>
              <a:rPr lang="en-ID" sz="1700" b="1" dirty="0">
                <a:solidFill>
                  <a:srgbClr val="990000"/>
                </a:solidFill>
              </a:rPr>
              <a:t> </a:t>
            </a:r>
            <a:r>
              <a:rPr lang="en-ID" sz="1700" b="1" dirty="0" err="1">
                <a:solidFill>
                  <a:srgbClr val="990000"/>
                </a:solidFill>
              </a:rPr>
              <a:t>diterapkan</a:t>
            </a:r>
            <a:r>
              <a:rPr lang="en-ID" sz="1500" b="1" dirty="0"/>
              <a:t> </a:t>
            </a:r>
            <a:endParaRPr lang="en-ID" sz="1500" dirty="0"/>
          </a:p>
          <a:p>
            <a:pPr>
              <a:lnSpc>
                <a:spcPct val="115000"/>
              </a:lnSpc>
              <a:spcBef>
                <a:spcPts val="2133"/>
              </a:spcBef>
              <a:buSzPts val="1400"/>
            </a:pPr>
            <a:r>
              <a:rPr lang="en-ID" sz="1500" dirty="0"/>
              <a:t>Tujuan, arah perubahan, dan rancangannya jelas dan mudah dipahami </a:t>
            </a:r>
            <a:r>
              <a:rPr lang="en-ID" sz="1500" dirty="0" smtClean="0"/>
              <a:t>madrasah </a:t>
            </a:r>
            <a:r>
              <a:rPr lang="en-ID" sz="1500" dirty="0"/>
              <a:t>dan pemangku kepentingan</a:t>
            </a:r>
          </a:p>
          <a:p>
            <a:pPr>
              <a:spcBef>
                <a:spcPts val="2133"/>
              </a:spcBef>
              <a:spcAft>
                <a:spcPts val="2133"/>
              </a:spcAft>
              <a:buSzPts val="1400"/>
            </a:pPr>
            <a:r>
              <a:rPr lang="en-ID" sz="1500" dirty="0"/>
              <a:t>Pemerintah menyediakan </a:t>
            </a:r>
            <a:r>
              <a:rPr lang="en-ID" sz="1500" dirty="0" smtClean="0"/>
              <a:t>panduan </a:t>
            </a:r>
            <a:r>
              <a:rPr lang="en-ID" sz="1500" dirty="0"/>
              <a:t>untuk </a:t>
            </a:r>
            <a:r>
              <a:rPr lang="en-ID" sz="1500" b="1" dirty="0"/>
              <a:t>membantu</a:t>
            </a:r>
            <a:r>
              <a:rPr lang="en-ID" sz="1500" dirty="0"/>
              <a:t> satuan pendidikan dan guru </a:t>
            </a:r>
            <a:r>
              <a:rPr lang="en-ID" sz="1500" dirty="0" smtClean="0"/>
              <a:t>merancang </a:t>
            </a:r>
            <a:r>
              <a:rPr lang="en-ID" sz="1500" dirty="0"/>
              <a:t>kurikulum dan pembelajaran </a:t>
            </a:r>
          </a:p>
        </p:txBody>
      </p:sp>
      <p:sp>
        <p:nvSpPr>
          <p:cNvPr id="9" name="Google Shape;556;p60">
            <a:extLst>
              <a:ext uri="{FF2B5EF4-FFF2-40B4-BE49-F238E27FC236}">
                <a16:creationId xmlns="" xmlns:a16="http://schemas.microsoft.com/office/drawing/2014/main" id="{14420A9C-8D14-4016-BB08-36988FB39823}"/>
              </a:ext>
            </a:extLst>
          </p:cNvPr>
          <p:cNvSpPr txBox="1">
            <a:spLocks/>
          </p:cNvSpPr>
          <p:nvPr/>
        </p:nvSpPr>
        <p:spPr>
          <a:xfrm>
            <a:off x="8104967" y="2308033"/>
            <a:ext cx="3552400" cy="424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400"/>
            </a:pPr>
            <a:r>
              <a:rPr lang="en-ID" sz="1700" b="1" dirty="0" smtClean="0">
                <a:solidFill>
                  <a:srgbClr val="990000"/>
                </a:solidFill>
              </a:rPr>
              <a:t>Kebersamaan </a:t>
            </a:r>
            <a:endParaRPr lang="en-ID" sz="1700" b="1" dirty="0">
              <a:solidFill>
                <a:srgbClr val="99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SzPts val="1400"/>
            </a:pPr>
            <a:r>
              <a:rPr lang="en-ID" sz="1500" dirty="0"/>
              <a:t>Pengembangan kurikulum dan perangkat ajarnya dilakukan dengan melibatkan </a:t>
            </a:r>
            <a:r>
              <a:rPr lang="en-ID" sz="1500" dirty="0" smtClean="0"/>
              <a:t>stakeholders pendidikan</a:t>
            </a:r>
            <a:endParaRPr lang="en-ID" sz="1500" dirty="0"/>
          </a:p>
          <a:p>
            <a:pPr>
              <a:lnSpc>
                <a:spcPct val="120000"/>
              </a:lnSpc>
              <a:buSzPts val="1400"/>
            </a:pPr>
            <a:endParaRPr lang="en-ID" sz="1500" dirty="0" smtClean="0"/>
          </a:p>
          <a:p>
            <a:pPr>
              <a:lnSpc>
                <a:spcPct val="120000"/>
              </a:lnSpc>
              <a:buSzPts val="1400"/>
            </a:pPr>
            <a:r>
              <a:rPr lang="en-ID" sz="1500" dirty="0" smtClean="0"/>
              <a:t>Madrasah </a:t>
            </a:r>
            <a:r>
              <a:rPr lang="en-ID" sz="1500" dirty="0" smtClean="0"/>
              <a:t>melibatkan </a:t>
            </a:r>
            <a:r>
              <a:rPr lang="en-ID" sz="1500" dirty="0"/>
              <a:t>orangtua dan masyarakat dalam mengembangkan kurikulum operasionalnya masing-masing berdasarkan kerangka </a:t>
            </a:r>
            <a:r>
              <a:rPr lang="en-ID" sz="1500" dirty="0" smtClean="0"/>
              <a:t>kurikulum</a:t>
            </a:r>
          </a:p>
          <a:p>
            <a:pPr>
              <a:lnSpc>
                <a:spcPct val="120000"/>
              </a:lnSpc>
              <a:buSzPts val="1400"/>
            </a:pPr>
            <a:endParaRPr lang="en-ID" sz="1500" dirty="0" smtClean="0"/>
          </a:p>
          <a:p>
            <a:pPr>
              <a:lnSpc>
                <a:spcPct val="120000"/>
              </a:lnSpc>
              <a:buSzPts val="1400"/>
            </a:pPr>
            <a:r>
              <a:rPr lang="en-ID" sz="1500" dirty="0" smtClean="0"/>
              <a:t>Kepala Madrasah,Guru (sesama atau antar Mapel, dan Tenaga Kependidikan) berkolaborasi berinovasi mengembangkan pembelajaran yang menarik dan bermakna untuk kehidupan masa depan</a:t>
            </a:r>
            <a:endParaRPr lang="en-ID" sz="1500" dirty="0" smtClean="0"/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</a:pPr>
            <a:endParaRPr lang="en-ID" sz="1500" dirty="0" smtClean="0"/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</a:pPr>
            <a:endParaRPr lang="en-ID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107576" y="191921"/>
            <a:ext cx="1199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KARAKTERISTIK PENGEMBANGAN KURIKULUM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PROTOTIPE DI MADRASAH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5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1" name="Google Shape;841;p128"/>
          <p:cNvGraphicFramePr/>
          <p:nvPr>
            <p:extLst>
              <p:ext uri="{D42A27DB-BD31-4B8C-83A1-F6EECF244321}">
                <p14:modId xmlns:p14="http://schemas.microsoft.com/office/powerpoint/2010/main" val="2368808679"/>
              </p:ext>
            </p:extLst>
          </p:nvPr>
        </p:nvGraphicFramePr>
        <p:xfrm>
          <a:off x="76203" y="608936"/>
          <a:ext cx="1705233" cy="56671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5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Kegiatan </a:t>
                      </a: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bermain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sebagai proses belajar yang utama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Penguatan </a:t>
                      </a: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literasi dini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dan penanaman karakter melalui kegiatan </a:t>
                      </a: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bermain-belajar </a:t>
                      </a:r>
                      <a:r>
                        <a:rPr lang="en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berbasis </a:t>
                      </a: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buku bacaan </a:t>
                      </a:r>
                      <a:r>
                        <a:rPr lang="en" sz="1100" b="1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anak (Cergam Kreatif)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Fase Fondasi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untuk meningkatkan kesiapan </a:t>
                      </a:r>
                      <a:r>
                        <a:rPr lang="en-US" sz="11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belajar di tingkat selanjutnya (Karakter ) 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Pembelajaran berbasis projek 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untuk penguatan </a:t>
                      </a:r>
                      <a:r>
                        <a:rPr lang="en" sz="11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kemandirian siswa dilakukan 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melalui kegiatan</a:t>
                      </a: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perayaan hari besar dan perayaan tradisi lokal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2" name="Google Shape;842;p128"/>
          <p:cNvGraphicFramePr/>
          <p:nvPr>
            <p:extLst>
              <p:ext uri="{D42A27DB-BD31-4B8C-83A1-F6EECF244321}">
                <p14:modId xmlns:p14="http://schemas.microsoft.com/office/powerpoint/2010/main" val="3658184898"/>
              </p:ext>
            </p:extLst>
          </p:nvPr>
        </p:nvGraphicFramePr>
        <p:xfrm>
          <a:off x="1863439" y="612351"/>
          <a:ext cx="2027133" cy="56792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7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Penguatan kompetensi yang mendasar dan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pemahaman holistik:</a:t>
                      </a: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-15240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3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Untuk memahami lingkungan sekitar, mata pelajaran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IPA dan IPS digabungkan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sebagai mata pelajaran Ilmu Pengetahuan Alam dan Sosial (IPAS)</a:t>
                      </a:r>
                      <a:endParaRPr sz="1500" u="none" strike="noStrike" cap="none" dirty="0"/>
                    </a:p>
                    <a:p>
                      <a:pPr marL="177800" marR="0" lvl="0" indent="-15240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3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Integrasi </a:t>
                      </a:r>
                      <a:r>
                        <a:rPr lang="en" sz="1100" b="1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computational thinking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dalam mata pelajaran Bahasa Indonesia, Matematika, dan IPAS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-15240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SzPts val="800"/>
                        <a:buChar char="•"/>
                      </a:pPr>
                      <a:r>
                        <a:rPr lang="en" sz="1100" dirty="0"/>
                        <a:t>Bahasa Inggris sebagai mata pelajaran pilihan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3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Pembelajaran berbasis projek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untuk penguatan </a:t>
                      </a:r>
                      <a:r>
                        <a:rPr lang="en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kemandirian siswa madrasah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dilakukan </a:t>
                      </a:r>
                      <a:r>
                        <a:rPr lang="en" sz="1100" b="1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 kali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dalam satu tahun ajaran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3" name="Google Shape;843;p128"/>
          <p:cNvGraphicFramePr/>
          <p:nvPr>
            <p:extLst>
              <p:ext uri="{D42A27DB-BD31-4B8C-83A1-F6EECF244321}">
                <p14:modId xmlns:p14="http://schemas.microsoft.com/office/powerpoint/2010/main" val="1784994951"/>
              </p:ext>
            </p:extLst>
          </p:nvPr>
        </p:nvGraphicFramePr>
        <p:xfrm>
          <a:off x="3972507" y="607005"/>
          <a:ext cx="1812967" cy="56641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2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MTs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Penyesuaian dengan perkembangan teknologi digital, mata pelajaran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Informatika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menjadi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mata pelajaran wajib</a:t>
                      </a: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Panduan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untuk guru Informatika disiapkan untuk membantu guru-guru pemula, sehingga guru mata pelajaran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tidak harus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berlatar belakang pendidikan informatika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Pembelajaran berbasis projek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untuk penguatan </a:t>
                      </a:r>
                      <a:r>
                        <a:rPr lang="en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kemandirian siswa madrasah dilakukan </a:t>
                      </a:r>
                      <a:r>
                        <a:rPr lang="en" sz="1100" b="1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 kali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dalam satu tahun ajaran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4" name="Google Shape;844;p128"/>
          <p:cNvGraphicFramePr/>
          <p:nvPr>
            <p:extLst>
              <p:ext uri="{D42A27DB-BD31-4B8C-83A1-F6EECF244321}">
                <p14:modId xmlns:p14="http://schemas.microsoft.com/office/powerpoint/2010/main" val="25417746"/>
              </p:ext>
            </p:extLst>
          </p:nvPr>
        </p:nvGraphicFramePr>
        <p:xfrm>
          <a:off x="5874660" y="609642"/>
          <a:ext cx="2027133" cy="56717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7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59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peminatan/ penjurusan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tidak diberlakukan</a:t>
                      </a: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kelas 10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pelajar menyiapkan diri untuk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menentukan pilihan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mata pelajaran di kelas 11. Mata pelajaran yang dipelajari serupa dengan di </a:t>
                      </a:r>
                      <a:r>
                        <a:rPr lang="en-US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MTs</a:t>
                      </a:r>
                      <a:endParaRPr sz="15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kelas 11 dan 12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pelajar mengikuti mata pelajaran dari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Kelompok Mapel Wajib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dan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memilih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mata pelajaran dari kelompok MIPA, IPS, Bahasa, dan Keterampilan Vokasi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sesuai minat, bakat, dan aspirasinya</a:t>
                      </a: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Pembelajaran berbasis projek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untuk penguatan </a:t>
                      </a:r>
                      <a:r>
                        <a:rPr lang="en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kemandirian siswa madrasah dilakukan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 kali 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dalam satu tahun ajaran, dan pelajar menulis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esai ilmiah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sebagai syarat kelulusan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5" name="Google Shape;845;p128"/>
          <p:cNvGraphicFramePr/>
          <p:nvPr>
            <p:extLst>
              <p:ext uri="{D42A27DB-BD31-4B8C-83A1-F6EECF244321}">
                <p14:modId xmlns:p14="http://schemas.microsoft.com/office/powerpoint/2010/main" val="1074318027"/>
              </p:ext>
            </p:extLst>
          </p:nvPr>
        </p:nvGraphicFramePr>
        <p:xfrm>
          <a:off x="7939332" y="608867"/>
          <a:ext cx="2254733" cy="60266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4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07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Dunia kerja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dapat terlibat dalam pengembangan </a:t>
                      </a:r>
                      <a:r>
                        <a:rPr lang="en" sz="1100" dirty="0"/>
                        <a:t>pembelajaran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Struktur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lebih sederhana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dengan dua kelompok mata pelajaran, yaitu Umum dan Kejuruan. Persentase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kelompok kejuruan meningkat dari 60% ke 70%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Penerapan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pembelajaran berbasis projek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dengan mengintegrasikan mata pelajaran terkait.</a:t>
                      </a:r>
                      <a:endParaRPr sz="15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Praktek Kerja Lapangan (PKL) menjadi mata pelajaran 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wajib minimal 6 bulan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(1 semester).</a:t>
                      </a:r>
                      <a:endParaRPr sz="15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Pelajar dapat memilih mata pelajaran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 luar program keahliannya</a:t>
                      </a:r>
                      <a:endParaRPr sz="11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F6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Alokasi waktu khusus </a:t>
                      </a:r>
                      <a:r>
                        <a:rPr lang="en" sz="1100" b="1" dirty="0"/>
                        <a:t>projek penguatan </a:t>
                      </a:r>
                      <a:r>
                        <a:rPr lang="en" sz="1100" b="1" dirty="0" smtClean="0"/>
                        <a:t>kemandirian siswa madrasah </a:t>
                      </a:r>
                      <a:r>
                        <a:rPr lang="en" sz="11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dan </a:t>
                      </a:r>
                      <a:r>
                        <a:rPr lang="en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Budaya Kerja</a:t>
                      </a:r>
                      <a:r>
                        <a:rPr lang="en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untuk peningkatan soft skill (karakter dari dunia kerja)</a:t>
                      </a:r>
                      <a:endParaRPr sz="1500" u="none" strike="noStrike" cap="none" dirty="0"/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6" name="Google Shape;846;p128"/>
          <p:cNvSpPr txBox="1"/>
          <p:nvPr/>
        </p:nvSpPr>
        <p:spPr>
          <a:xfrm>
            <a:off x="131575" y="120351"/>
            <a:ext cx="756680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13066"/>
              </a:buClr>
              <a:buSzPts val="1700"/>
            </a:pPr>
            <a:r>
              <a:rPr lang="en" sz="2300" b="1" dirty="0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rPr>
              <a:t>Penyesuaian struktur </a:t>
            </a:r>
            <a:r>
              <a:rPr lang="en" sz="2300" b="1" dirty="0">
                <a:solidFill>
                  <a:srgbClr val="013066"/>
                </a:solidFill>
              </a:rPr>
              <a:t>pembelajaran</a:t>
            </a:r>
            <a:r>
              <a:rPr lang="en" sz="2300" b="1" dirty="0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rPr>
              <a:t> di setiap jenjang</a:t>
            </a:r>
            <a:endParaRPr sz="2300" b="1" dirty="0">
              <a:solidFill>
                <a:srgbClr val="013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7" name="Google Shape;847;p128"/>
          <p:cNvGraphicFramePr/>
          <p:nvPr>
            <p:extLst>
              <p:ext uri="{D42A27DB-BD31-4B8C-83A1-F6EECF244321}">
                <p14:modId xmlns:p14="http://schemas.microsoft.com/office/powerpoint/2010/main" val="89127957"/>
              </p:ext>
            </p:extLst>
          </p:nvPr>
        </p:nvGraphicFramePr>
        <p:xfrm>
          <a:off x="10258881" y="605330"/>
          <a:ext cx="1872900" cy="56625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99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MLB</a:t>
                      </a:r>
                      <a:endParaRPr sz="1500" u="none" strike="noStrike" cap="none" dirty="0"/>
                    </a:p>
                  </a:txBody>
                  <a:tcPr marL="91433" marR="91433" marT="91433" marB="914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/>
                        <a:t>Capaian pembelajaran pendidikan khusus dibuat </a:t>
                      </a:r>
                      <a:r>
                        <a:rPr lang="en" sz="1100" b="1" u="none" strike="noStrike" cap="none" dirty="0"/>
                        <a:t>hanya</a:t>
                      </a:r>
                      <a:r>
                        <a:rPr lang="en" sz="1100" u="none" strike="noStrike" cap="none" dirty="0"/>
                        <a:t> untuk yang memiliki </a:t>
                      </a:r>
                      <a:r>
                        <a:rPr lang="en" sz="1100" b="1" u="none" strike="noStrike" cap="none" dirty="0"/>
                        <a:t>hambatan intelektual</a:t>
                      </a:r>
                      <a:endParaRPr sz="1100" b="1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100" b="1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/>
                        <a:t>Untuk pelajar di </a:t>
                      </a:r>
                      <a:r>
                        <a:rPr lang="en" sz="1100" u="none" strike="noStrike" cap="none" dirty="0" smtClean="0"/>
                        <a:t>MLB </a:t>
                      </a:r>
                      <a:r>
                        <a:rPr lang="en" sz="1100" u="none" strike="noStrike" cap="none" dirty="0"/>
                        <a:t>yang </a:t>
                      </a:r>
                      <a:r>
                        <a:rPr lang="en" sz="1100" b="1" u="none" strike="noStrike" cap="none" dirty="0"/>
                        <a:t>tidak memiliki hambatan intelektual</a:t>
                      </a:r>
                      <a:r>
                        <a:rPr lang="en" sz="1100" u="none" strike="noStrike" cap="none" dirty="0"/>
                        <a:t>, capaian pembelajarannya </a:t>
                      </a:r>
                      <a:r>
                        <a:rPr lang="en" sz="1100" b="1" u="none" strike="noStrike" cap="none" dirty="0"/>
                        <a:t>sama</a:t>
                      </a:r>
                      <a:r>
                        <a:rPr lang="en" sz="1100" u="none" strike="noStrike" cap="none" dirty="0"/>
                        <a:t> dengan </a:t>
                      </a:r>
                      <a:r>
                        <a:rPr lang="en" sz="1100" u="none" strike="noStrike" cap="none" dirty="0" smtClean="0"/>
                        <a:t>madrasah </a:t>
                      </a:r>
                      <a:r>
                        <a:rPr lang="en" sz="1100" u="none" strike="noStrike" cap="none" dirty="0"/>
                        <a:t>reguler yang sederajat</a:t>
                      </a:r>
                      <a:r>
                        <a:rPr lang="en" sz="1100" dirty="0"/>
                        <a:t>, dengan menerapkan prinsip modifikasi kurikulum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2F6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/>
                        <a:t>Sama dengan pelajar di </a:t>
                      </a:r>
                      <a:r>
                        <a:rPr lang="en" sz="1100" u="none" strike="noStrike" cap="none" dirty="0" smtClean="0"/>
                        <a:t>madrasah </a:t>
                      </a:r>
                      <a:r>
                        <a:rPr lang="en" sz="1100" u="none" strike="noStrike" cap="none" dirty="0"/>
                        <a:t>reguler, pelajar di </a:t>
                      </a:r>
                      <a:r>
                        <a:rPr lang="en" sz="1100" u="none" strike="noStrike" cap="none" dirty="0" smtClean="0"/>
                        <a:t>MLB </a:t>
                      </a:r>
                      <a:r>
                        <a:rPr lang="en" sz="1100" u="none" strike="noStrike" cap="none" dirty="0"/>
                        <a:t>juga menerapkan </a:t>
                      </a:r>
                      <a:r>
                        <a:rPr lang="en" sz="1100" b="1" u="none" strike="noStrike" cap="none" dirty="0"/>
                        <a:t>pembelajaran berbasis projek </a:t>
                      </a:r>
                      <a:r>
                        <a:rPr lang="en" sz="1100" u="none" strike="noStrike" cap="none" dirty="0"/>
                        <a:t>untuk menguatkan </a:t>
                      </a:r>
                      <a:r>
                        <a:rPr lang="en" sz="1100" u="none" strike="noStrike" cap="none" dirty="0" smtClean="0"/>
                        <a:t>kemandirian siswa madrasah dengan </a:t>
                      </a:r>
                      <a:r>
                        <a:rPr lang="en" sz="1100" u="none" strike="noStrike" cap="none" dirty="0"/>
                        <a:t>mengusung tema yang sama dengan </a:t>
                      </a:r>
                      <a:r>
                        <a:rPr lang="en" sz="1100" u="none" strike="noStrike" cap="none" dirty="0" smtClean="0"/>
                        <a:t>madrasah </a:t>
                      </a:r>
                      <a:r>
                        <a:rPr lang="en" sz="1100" u="none" strike="noStrike" cap="none" dirty="0"/>
                        <a:t>reguler, dengan kedalaman materi dan aktivitas </a:t>
                      </a:r>
                      <a:r>
                        <a:rPr lang="en" sz="1100" b="1" u="none" strike="noStrike" cap="none" dirty="0"/>
                        <a:t>sesuai dengan karakteristik dan kebutuhan</a:t>
                      </a:r>
                      <a:r>
                        <a:rPr lang="en" sz="1100" u="none" strike="noStrike" cap="none" dirty="0"/>
                        <a:t> pelajar di </a:t>
                      </a:r>
                      <a:r>
                        <a:rPr lang="en" sz="1100" u="none" strike="noStrike" cap="none" dirty="0" smtClean="0"/>
                        <a:t>MLB</a:t>
                      </a:r>
                      <a:endParaRPr sz="1100" u="none" strike="noStrike" cap="none" dirty="0"/>
                    </a:p>
                  </a:txBody>
                  <a:tcPr marL="91433" marR="91433" marT="91433" marB="914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57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2921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223" y="161365"/>
            <a:ext cx="1121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PERLU DUKUNGAN YANG  SALING MELENGKAPI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9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254000"/>
            <a:ext cx="11430000" cy="62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0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305" y="487110"/>
            <a:ext cx="5191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DUNIA BERUBAH!!!!!!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9">
            <a:extLst>
              <a:ext uri="{FF2B5EF4-FFF2-40B4-BE49-F238E27FC236}">
                <a16:creationId xmlns:a16="http://schemas.microsoft.com/office/drawing/2014/main" xmlns="" id="{07F89566-5CDE-46F3-98A1-B42FAADFBB0A}"/>
              </a:ext>
            </a:extLst>
          </p:cNvPr>
          <p:cNvSpPr txBox="1">
            <a:spLocks/>
          </p:cNvSpPr>
          <p:nvPr/>
        </p:nvSpPr>
        <p:spPr>
          <a:xfrm>
            <a:off x="1613455" y="87214"/>
            <a:ext cx="10578545" cy="1079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00C2CE7-EAAE-4F2A-A1DD-732543490129}"/>
              </a:ext>
            </a:extLst>
          </p:cNvPr>
          <p:cNvGrpSpPr/>
          <p:nvPr/>
        </p:nvGrpSpPr>
        <p:grpSpPr>
          <a:xfrm>
            <a:off x="1230373" y="1645936"/>
            <a:ext cx="9579770" cy="4575803"/>
            <a:chOff x="819825" y="1569787"/>
            <a:chExt cx="10578545" cy="494678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D44C30A-1397-4D7A-BC46-49792BC1E8BA}"/>
                </a:ext>
              </a:extLst>
            </p:cNvPr>
            <p:cNvGrpSpPr/>
            <p:nvPr/>
          </p:nvGrpSpPr>
          <p:grpSpPr>
            <a:xfrm>
              <a:off x="819825" y="2418291"/>
              <a:ext cx="2532980" cy="4098279"/>
              <a:chOff x="819825" y="2539588"/>
              <a:chExt cx="2532980" cy="4098279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26BBBC6-37DC-46BA-B34A-64A533032980}"/>
                  </a:ext>
                </a:extLst>
              </p:cNvPr>
              <p:cNvSpPr/>
              <p:nvPr userDrawn="1"/>
            </p:nvSpPr>
            <p:spPr>
              <a:xfrm>
                <a:off x="819825" y="5868302"/>
                <a:ext cx="2532980" cy="769565"/>
              </a:xfrm>
              <a:custGeom>
                <a:avLst/>
                <a:gdLst>
                  <a:gd name="connsiteX0" fmla="*/ 1195242 w 2532980"/>
                  <a:gd name="connsiteY0" fmla="*/ 1325 h 769565"/>
                  <a:gd name="connsiteX1" fmla="*/ 1855642 w 2532980"/>
                  <a:gd name="connsiteY1" fmla="*/ 492392 h 769565"/>
                  <a:gd name="connsiteX2" fmla="*/ 2369397 w 2532980"/>
                  <a:gd name="connsiteY2" fmla="*/ 328185 h 769565"/>
                  <a:gd name="connsiteX3" fmla="*/ 2532980 w 2532980"/>
                  <a:gd name="connsiteY3" fmla="*/ 251920 h 769565"/>
                  <a:gd name="connsiteX4" fmla="*/ 2532980 w 2532980"/>
                  <a:gd name="connsiteY4" fmla="*/ 518457 h 769565"/>
                  <a:gd name="connsiteX5" fmla="*/ 2532980 w 2532980"/>
                  <a:gd name="connsiteY5" fmla="*/ 644011 h 769565"/>
                  <a:gd name="connsiteX6" fmla="*/ 2407426 w 2532980"/>
                  <a:gd name="connsiteY6" fmla="*/ 769565 h 769565"/>
                  <a:gd name="connsiteX7" fmla="*/ 125554 w 2532980"/>
                  <a:gd name="connsiteY7" fmla="*/ 769565 h 769565"/>
                  <a:gd name="connsiteX8" fmla="*/ 0 w 2532980"/>
                  <a:gd name="connsiteY8" fmla="*/ 644011 h 769565"/>
                  <a:gd name="connsiteX9" fmla="*/ 0 w 2532980"/>
                  <a:gd name="connsiteY9" fmla="*/ 598502 h 769565"/>
                  <a:gd name="connsiteX10" fmla="*/ 101623 w 2532980"/>
                  <a:gd name="connsiteY10" fmla="*/ 650863 h 769565"/>
                  <a:gd name="connsiteX11" fmla="*/ 196175 w 2532980"/>
                  <a:gd name="connsiteY11" fmla="*/ 678659 h 769565"/>
                  <a:gd name="connsiteX12" fmla="*/ 1195242 w 2532980"/>
                  <a:gd name="connsiteY12" fmla="*/ 1325 h 76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32980" h="769565">
                    <a:moveTo>
                      <a:pt x="1195242" y="1325"/>
                    </a:moveTo>
                    <a:cubicBezTo>
                      <a:pt x="1471820" y="-29719"/>
                      <a:pt x="1500042" y="495214"/>
                      <a:pt x="1855642" y="492392"/>
                    </a:cubicBezTo>
                    <a:cubicBezTo>
                      <a:pt x="1988992" y="491334"/>
                      <a:pt x="2171555" y="418441"/>
                      <a:pt x="2369397" y="328185"/>
                    </a:cubicBezTo>
                    <a:lnTo>
                      <a:pt x="2532980" y="251920"/>
                    </a:lnTo>
                    <a:lnTo>
                      <a:pt x="2532980" y="518457"/>
                    </a:lnTo>
                    <a:lnTo>
                      <a:pt x="2532980" y="644011"/>
                    </a:lnTo>
                    <a:cubicBezTo>
                      <a:pt x="2532980" y="713353"/>
                      <a:pt x="2476768" y="769565"/>
                      <a:pt x="2407426" y="769565"/>
                    </a:cubicBezTo>
                    <a:lnTo>
                      <a:pt x="125554" y="769565"/>
                    </a:lnTo>
                    <a:cubicBezTo>
                      <a:pt x="56212" y="769565"/>
                      <a:pt x="0" y="713353"/>
                      <a:pt x="0" y="644011"/>
                    </a:cubicBezTo>
                    <a:lnTo>
                      <a:pt x="0" y="598502"/>
                    </a:lnTo>
                    <a:lnTo>
                      <a:pt x="101623" y="650863"/>
                    </a:lnTo>
                    <a:cubicBezTo>
                      <a:pt x="134976" y="664766"/>
                      <a:pt x="166608" y="674294"/>
                      <a:pt x="196175" y="678659"/>
                    </a:cubicBezTo>
                    <a:cubicBezTo>
                      <a:pt x="616686" y="740748"/>
                      <a:pt x="918664" y="32369"/>
                      <a:pt x="1195242" y="1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A2156C7-1028-47F0-80E0-14E3BE8D2CFE}"/>
                  </a:ext>
                </a:extLst>
              </p:cNvPr>
              <p:cNvSpPr/>
              <p:nvPr userDrawn="1"/>
            </p:nvSpPr>
            <p:spPr>
              <a:xfrm>
                <a:off x="819825" y="2539588"/>
                <a:ext cx="2532980" cy="4011226"/>
              </a:xfrm>
              <a:custGeom>
                <a:avLst/>
                <a:gdLst>
                  <a:gd name="connsiteX0" fmla="*/ 2532980 w 2532980"/>
                  <a:gd name="connsiteY0" fmla="*/ 0 h 4011226"/>
                  <a:gd name="connsiteX1" fmla="*/ 2532980 w 2532980"/>
                  <a:gd name="connsiteY1" fmla="*/ 3580634 h 4011226"/>
                  <a:gd name="connsiteX2" fmla="*/ 2369397 w 2532980"/>
                  <a:gd name="connsiteY2" fmla="*/ 3656899 h 4011226"/>
                  <a:gd name="connsiteX3" fmla="*/ 1855642 w 2532980"/>
                  <a:gd name="connsiteY3" fmla="*/ 3821106 h 4011226"/>
                  <a:gd name="connsiteX4" fmla="*/ 1195242 w 2532980"/>
                  <a:gd name="connsiteY4" fmla="*/ 3330039 h 4011226"/>
                  <a:gd name="connsiteX5" fmla="*/ 196175 w 2532980"/>
                  <a:gd name="connsiteY5" fmla="*/ 4007373 h 4011226"/>
                  <a:gd name="connsiteX6" fmla="*/ 101623 w 2532980"/>
                  <a:gd name="connsiteY6" fmla="*/ 3979577 h 4011226"/>
                  <a:gd name="connsiteX7" fmla="*/ 0 w 2532980"/>
                  <a:gd name="connsiteY7" fmla="*/ 3927216 h 4011226"/>
                  <a:gd name="connsiteX8" fmla="*/ 0 w 2532980"/>
                  <a:gd name="connsiteY8" fmla="*/ 3847171 h 4011226"/>
                  <a:gd name="connsiteX9" fmla="*/ 0 w 2532980"/>
                  <a:gd name="connsiteY9" fmla="*/ 1 h 4011226"/>
                  <a:gd name="connsiteX10" fmla="*/ 198567 w 2532980"/>
                  <a:gd name="connsiteY10" fmla="*/ 1 h 4011226"/>
                  <a:gd name="connsiteX11" fmla="*/ 197020 w 2532980"/>
                  <a:gd name="connsiteY11" fmla="*/ 20128 h 4011226"/>
                  <a:gd name="connsiteX12" fmla="*/ 282559 w 2532980"/>
                  <a:gd name="connsiteY12" fmla="*/ 216123 h 4011226"/>
                  <a:gd name="connsiteX13" fmla="*/ 1087542 w 2532980"/>
                  <a:gd name="connsiteY13" fmla="*/ 991368 h 4011226"/>
                  <a:gd name="connsiteX14" fmla="*/ 1482612 w 2532980"/>
                  <a:gd name="connsiteY14" fmla="*/ 983934 h 4011226"/>
                  <a:gd name="connsiteX15" fmla="*/ 2257857 w 2532980"/>
                  <a:gd name="connsiteY15" fmla="*/ 178951 h 4011226"/>
                  <a:gd name="connsiteX16" fmla="*/ 2331852 w 2532980"/>
                  <a:gd name="connsiteY16" fmla="*/ 33328 h 4011226"/>
                  <a:gd name="connsiteX17" fmla="*/ 2334414 w 2532980"/>
                  <a:gd name="connsiteY17" fmla="*/ 1 h 4011226"/>
                  <a:gd name="connsiteX18" fmla="*/ 2532980 w 2532980"/>
                  <a:gd name="connsiteY18" fmla="*/ 0 h 401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2980" h="4011226">
                    <a:moveTo>
                      <a:pt x="2532980" y="0"/>
                    </a:moveTo>
                    <a:lnTo>
                      <a:pt x="2532980" y="3580634"/>
                    </a:lnTo>
                    <a:lnTo>
                      <a:pt x="2369397" y="3656899"/>
                    </a:lnTo>
                    <a:cubicBezTo>
                      <a:pt x="2171555" y="3747155"/>
                      <a:pt x="1988992" y="3820048"/>
                      <a:pt x="1855642" y="3821106"/>
                    </a:cubicBezTo>
                    <a:cubicBezTo>
                      <a:pt x="1500042" y="3823928"/>
                      <a:pt x="1471820" y="3298995"/>
                      <a:pt x="1195242" y="3330039"/>
                    </a:cubicBezTo>
                    <a:cubicBezTo>
                      <a:pt x="918664" y="3361083"/>
                      <a:pt x="616686" y="4069462"/>
                      <a:pt x="196175" y="4007373"/>
                    </a:cubicBezTo>
                    <a:cubicBezTo>
                      <a:pt x="166608" y="4003008"/>
                      <a:pt x="134976" y="3993480"/>
                      <a:pt x="101623" y="3979577"/>
                    </a:cubicBezTo>
                    <a:lnTo>
                      <a:pt x="0" y="3927216"/>
                    </a:lnTo>
                    <a:lnTo>
                      <a:pt x="0" y="3847171"/>
                    </a:lnTo>
                    <a:lnTo>
                      <a:pt x="0" y="1"/>
                    </a:lnTo>
                    <a:lnTo>
                      <a:pt x="198567" y="1"/>
                    </a:lnTo>
                    <a:lnTo>
                      <a:pt x="197020" y="20128"/>
                    </a:lnTo>
                    <a:cubicBezTo>
                      <a:pt x="198365" y="91621"/>
                      <a:pt x="226985" y="162601"/>
                      <a:pt x="282559" y="216123"/>
                    </a:cubicBezTo>
                    <a:lnTo>
                      <a:pt x="1087542" y="991368"/>
                    </a:lnTo>
                    <a:cubicBezTo>
                      <a:pt x="1198691" y="1098411"/>
                      <a:pt x="1375569" y="1095083"/>
                      <a:pt x="1482612" y="983934"/>
                    </a:cubicBezTo>
                    <a:lnTo>
                      <a:pt x="2257857" y="178951"/>
                    </a:lnTo>
                    <a:cubicBezTo>
                      <a:pt x="2297998" y="137270"/>
                      <a:pt x="2322618" y="86346"/>
                      <a:pt x="2331852" y="33328"/>
                    </a:cubicBezTo>
                    <a:lnTo>
                      <a:pt x="2334414" y="1"/>
                    </a:lnTo>
                    <a:lnTo>
                      <a:pt x="2532980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C644474-F826-4E8F-9499-B4DF379AC301}"/>
                </a:ext>
              </a:extLst>
            </p:cNvPr>
            <p:cNvGrpSpPr/>
            <p:nvPr/>
          </p:nvGrpSpPr>
          <p:grpSpPr>
            <a:xfrm>
              <a:off x="3501680" y="2418291"/>
              <a:ext cx="2532980" cy="4098279"/>
              <a:chOff x="3501680" y="2539588"/>
              <a:chExt cx="2532980" cy="409827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067FFC2-CDFE-49F3-B356-64FDD9BB55D6}"/>
                  </a:ext>
                </a:extLst>
              </p:cNvPr>
              <p:cNvSpPr/>
              <p:nvPr userDrawn="1"/>
            </p:nvSpPr>
            <p:spPr>
              <a:xfrm>
                <a:off x="3501680" y="5852590"/>
                <a:ext cx="2532980" cy="785277"/>
              </a:xfrm>
              <a:custGeom>
                <a:avLst/>
                <a:gdLst>
                  <a:gd name="connsiteX0" fmla="*/ 646987 w 2532980"/>
                  <a:gd name="connsiteY0" fmla="*/ 104 h 785277"/>
                  <a:gd name="connsiteX1" fmla="*/ 1646053 w 2532980"/>
                  <a:gd name="connsiteY1" fmla="*/ 558904 h 785277"/>
                  <a:gd name="connsiteX2" fmla="*/ 2154054 w 2532980"/>
                  <a:gd name="connsiteY2" fmla="*/ 304904 h 785277"/>
                  <a:gd name="connsiteX3" fmla="*/ 2391121 w 2532980"/>
                  <a:gd name="connsiteY3" fmla="*/ 541971 h 785277"/>
                  <a:gd name="connsiteX4" fmla="*/ 2463154 w 2532980"/>
                  <a:gd name="connsiteY4" fmla="*/ 536183 h 785277"/>
                  <a:gd name="connsiteX5" fmla="*/ 2532980 w 2532980"/>
                  <a:gd name="connsiteY5" fmla="*/ 523767 h 785277"/>
                  <a:gd name="connsiteX6" fmla="*/ 2532980 w 2532980"/>
                  <a:gd name="connsiteY6" fmla="*/ 534169 h 785277"/>
                  <a:gd name="connsiteX7" fmla="*/ 2532980 w 2532980"/>
                  <a:gd name="connsiteY7" fmla="*/ 659723 h 785277"/>
                  <a:gd name="connsiteX8" fmla="*/ 2407426 w 2532980"/>
                  <a:gd name="connsiteY8" fmla="*/ 785277 h 785277"/>
                  <a:gd name="connsiteX9" fmla="*/ 125554 w 2532980"/>
                  <a:gd name="connsiteY9" fmla="*/ 785277 h 785277"/>
                  <a:gd name="connsiteX10" fmla="*/ 0 w 2532980"/>
                  <a:gd name="connsiteY10" fmla="*/ 659723 h 785277"/>
                  <a:gd name="connsiteX11" fmla="*/ 0 w 2532980"/>
                  <a:gd name="connsiteY11" fmla="*/ 534169 h 785277"/>
                  <a:gd name="connsiteX12" fmla="*/ 0 w 2532980"/>
                  <a:gd name="connsiteY12" fmla="*/ 199179 h 785277"/>
                  <a:gd name="connsiteX13" fmla="*/ 93545 w 2532980"/>
                  <a:gd name="connsiteY13" fmla="*/ 156373 h 785277"/>
                  <a:gd name="connsiteX14" fmla="*/ 646987 w 2532980"/>
                  <a:gd name="connsiteY14" fmla="*/ 104 h 78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32980" h="785277">
                    <a:moveTo>
                      <a:pt x="646987" y="104"/>
                    </a:moveTo>
                    <a:cubicBezTo>
                      <a:pt x="1059031" y="8571"/>
                      <a:pt x="1394877" y="508104"/>
                      <a:pt x="1646053" y="558904"/>
                    </a:cubicBezTo>
                    <a:cubicBezTo>
                      <a:pt x="1897231" y="609704"/>
                      <a:pt x="2029877" y="307726"/>
                      <a:pt x="2154054" y="304904"/>
                    </a:cubicBezTo>
                    <a:cubicBezTo>
                      <a:pt x="2278232" y="302082"/>
                      <a:pt x="2230254" y="541971"/>
                      <a:pt x="2391121" y="541971"/>
                    </a:cubicBezTo>
                    <a:cubicBezTo>
                      <a:pt x="2411230" y="541971"/>
                      <a:pt x="2435616" y="539943"/>
                      <a:pt x="2463154" y="536183"/>
                    </a:cubicBezTo>
                    <a:lnTo>
                      <a:pt x="2532980" y="523767"/>
                    </a:lnTo>
                    <a:lnTo>
                      <a:pt x="2532980" y="534169"/>
                    </a:lnTo>
                    <a:lnTo>
                      <a:pt x="2532980" y="659723"/>
                    </a:lnTo>
                    <a:cubicBezTo>
                      <a:pt x="2532980" y="729065"/>
                      <a:pt x="2476768" y="785277"/>
                      <a:pt x="2407426" y="785277"/>
                    </a:cubicBezTo>
                    <a:lnTo>
                      <a:pt x="125554" y="785277"/>
                    </a:lnTo>
                    <a:cubicBezTo>
                      <a:pt x="56212" y="785277"/>
                      <a:pt x="0" y="729065"/>
                      <a:pt x="0" y="659723"/>
                    </a:cubicBezTo>
                    <a:lnTo>
                      <a:pt x="0" y="534169"/>
                    </a:lnTo>
                    <a:lnTo>
                      <a:pt x="0" y="199179"/>
                    </a:lnTo>
                    <a:lnTo>
                      <a:pt x="93545" y="156373"/>
                    </a:lnTo>
                    <a:cubicBezTo>
                      <a:pt x="296679" y="67176"/>
                      <a:pt x="492471" y="-3071"/>
                      <a:pt x="646987" y="1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2D57F7C-EC95-4D24-ACCE-5DDC982C74DC}"/>
                  </a:ext>
                </a:extLst>
              </p:cNvPr>
              <p:cNvSpPr/>
              <p:nvPr userDrawn="1"/>
            </p:nvSpPr>
            <p:spPr>
              <a:xfrm>
                <a:off x="3501680" y="2539588"/>
                <a:ext cx="2532980" cy="3877663"/>
              </a:xfrm>
              <a:custGeom>
                <a:avLst/>
                <a:gdLst>
                  <a:gd name="connsiteX0" fmla="*/ 2532980 w 2532980"/>
                  <a:gd name="connsiteY0" fmla="*/ 0 h 3877663"/>
                  <a:gd name="connsiteX1" fmla="*/ 2532980 w 2532980"/>
                  <a:gd name="connsiteY1" fmla="*/ 3836769 h 3877663"/>
                  <a:gd name="connsiteX2" fmla="*/ 2463154 w 2532980"/>
                  <a:gd name="connsiteY2" fmla="*/ 3849185 h 3877663"/>
                  <a:gd name="connsiteX3" fmla="*/ 2391121 w 2532980"/>
                  <a:gd name="connsiteY3" fmla="*/ 3854973 h 3877663"/>
                  <a:gd name="connsiteX4" fmla="*/ 2154054 w 2532980"/>
                  <a:gd name="connsiteY4" fmla="*/ 3617906 h 3877663"/>
                  <a:gd name="connsiteX5" fmla="*/ 1646053 w 2532980"/>
                  <a:gd name="connsiteY5" fmla="*/ 3871906 h 3877663"/>
                  <a:gd name="connsiteX6" fmla="*/ 646987 w 2532980"/>
                  <a:gd name="connsiteY6" fmla="*/ 3313106 h 3877663"/>
                  <a:gd name="connsiteX7" fmla="*/ 93545 w 2532980"/>
                  <a:gd name="connsiteY7" fmla="*/ 3469375 h 3877663"/>
                  <a:gd name="connsiteX8" fmla="*/ 0 w 2532980"/>
                  <a:gd name="connsiteY8" fmla="*/ 3512181 h 3877663"/>
                  <a:gd name="connsiteX9" fmla="*/ 0 w 2532980"/>
                  <a:gd name="connsiteY9" fmla="*/ 1 h 3877663"/>
                  <a:gd name="connsiteX10" fmla="*/ 198567 w 2532980"/>
                  <a:gd name="connsiteY10" fmla="*/ 1 h 3877663"/>
                  <a:gd name="connsiteX11" fmla="*/ 197020 w 2532980"/>
                  <a:gd name="connsiteY11" fmla="*/ 20128 h 3877663"/>
                  <a:gd name="connsiteX12" fmla="*/ 282559 w 2532980"/>
                  <a:gd name="connsiteY12" fmla="*/ 216123 h 3877663"/>
                  <a:gd name="connsiteX13" fmla="*/ 1087542 w 2532980"/>
                  <a:gd name="connsiteY13" fmla="*/ 991368 h 3877663"/>
                  <a:gd name="connsiteX14" fmla="*/ 1482612 w 2532980"/>
                  <a:gd name="connsiteY14" fmla="*/ 983934 h 3877663"/>
                  <a:gd name="connsiteX15" fmla="*/ 2257857 w 2532980"/>
                  <a:gd name="connsiteY15" fmla="*/ 178951 h 3877663"/>
                  <a:gd name="connsiteX16" fmla="*/ 2331852 w 2532980"/>
                  <a:gd name="connsiteY16" fmla="*/ 33328 h 3877663"/>
                  <a:gd name="connsiteX17" fmla="*/ 2334414 w 2532980"/>
                  <a:gd name="connsiteY17" fmla="*/ 1 h 3877663"/>
                  <a:gd name="connsiteX18" fmla="*/ 2532980 w 2532980"/>
                  <a:gd name="connsiteY18" fmla="*/ 0 h 38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2980" h="3877663">
                    <a:moveTo>
                      <a:pt x="2532980" y="0"/>
                    </a:moveTo>
                    <a:lnTo>
                      <a:pt x="2532980" y="3836769"/>
                    </a:lnTo>
                    <a:lnTo>
                      <a:pt x="2463154" y="3849185"/>
                    </a:lnTo>
                    <a:cubicBezTo>
                      <a:pt x="2435616" y="3852945"/>
                      <a:pt x="2411230" y="3854973"/>
                      <a:pt x="2391121" y="3854973"/>
                    </a:cubicBezTo>
                    <a:cubicBezTo>
                      <a:pt x="2230254" y="3854973"/>
                      <a:pt x="2278232" y="3615084"/>
                      <a:pt x="2154054" y="3617906"/>
                    </a:cubicBezTo>
                    <a:cubicBezTo>
                      <a:pt x="2029877" y="3620728"/>
                      <a:pt x="1897231" y="3922706"/>
                      <a:pt x="1646053" y="3871906"/>
                    </a:cubicBezTo>
                    <a:cubicBezTo>
                      <a:pt x="1394877" y="3821106"/>
                      <a:pt x="1059031" y="3321573"/>
                      <a:pt x="646987" y="3313106"/>
                    </a:cubicBezTo>
                    <a:cubicBezTo>
                      <a:pt x="492471" y="3309931"/>
                      <a:pt x="296679" y="3380178"/>
                      <a:pt x="93545" y="3469375"/>
                    </a:cubicBezTo>
                    <a:lnTo>
                      <a:pt x="0" y="3512181"/>
                    </a:lnTo>
                    <a:lnTo>
                      <a:pt x="0" y="1"/>
                    </a:lnTo>
                    <a:lnTo>
                      <a:pt x="198567" y="1"/>
                    </a:lnTo>
                    <a:lnTo>
                      <a:pt x="197020" y="20128"/>
                    </a:lnTo>
                    <a:cubicBezTo>
                      <a:pt x="198365" y="91621"/>
                      <a:pt x="226985" y="162601"/>
                      <a:pt x="282559" y="216123"/>
                    </a:cubicBezTo>
                    <a:lnTo>
                      <a:pt x="1087542" y="991368"/>
                    </a:lnTo>
                    <a:cubicBezTo>
                      <a:pt x="1198691" y="1098411"/>
                      <a:pt x="1375569" y="1095083"/>
                      <a:pt x="1482612" y="983934"/>
                    </a:cubicBezTo>
                    <a:lnTo>
                      <a:pt x="2257857" y="178951"/>
                    </a:lnTo>
                    <a:cubicBezTo>
                      <a:pt x="2297998" y="137270"/>
                      <a:pt x="2322618" y="86346"/>
                      <a:pt x="2331852" y="33328"/>
                    </a:cubicBezTo>
                    <a:lnTo>
                      <a:pt x="2334414" y="1"/>
                    </a:lnTo>
                    <a:lnTo>
                      <a:pt x="2532980" y="0"/>
                    </a:ln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D84C3A3-0C18-498C-941E-1B819065417E}"/>
                </a:ext>
              </a:extLst>
            </p:cNvPr>
            <p:cNvGrpSpPr/>
            <p:nvPr/>
          </p:nvGrpSpPr>
          <p:grpSpPr>
            <a:xfrm>
              <a:off x="6183535" y="2418291"/>
              <a:ext cx="2532980" cy="4098279"/>
              <a:chOff x="6183535" y="2539588"/>
              <a:chExt cx="2532980" cy="409827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8A39A2B-2827-4B0D-98C5-43D2EA1C5AFC}"/>
                  </a:ext>
                </a:extLst>
              </p:cNvPr>
              <p:cNvSpPr/>
              <p:nvPr userDrawn="1"/>
            </p:nvSpPr>
            <p:spPr>
              <a:xfrm>
                <a:off x="6183535" y="5733886"/>
                <a:ext cx="2532980" cy="903981"/>
              </a:xfrm>
              <a:custGeom>
                <a:avLst/>
                <a:gdLst>
                  <a:gd name="connsiteX0" fmla="*/ 620094 w 2532980"/>
                  <a:gd name="connsiteY0" fmla="*/ 10 h 903981"/>
                  <a:gd name="connsiteX1" fmla="*/ 1030066 w 2532980"/>
                  <a:gd name="connsiteY1" fmla="*/ 135741 h 903981"/>
                  <a:gd name="connsiteX2" fmla="*/ 877666 w 2532980"/>
                  <a:gd name="connsiteY2" fmla="*/ 677608 h 903981"/>
                  <a:gd name="connsiteX3" fmla="*/ 2096865 w 2532980"/>
                  <a:gd name="connsiteY3" fmla="*/ 559075 h 903981"/>
                  <a:gd name="connsiteX4" fmla="*/ 2215398 w 2532980"/>
                  <a:gd name="connsiteY4" fmla="*/ 203475 h 903981"/>
                  <a:gd name="connsiteX5" fmla="*/ 2408808 w 2532980"/>
                  <a:gd name="connsiteY5" fmla="*/ 139710 h 903981"/>
                  <a:gd name="connsiteX6" fmla="*/ 2532980 w 2532980"/>
                  <a:gd name="connsiteY6" fmla="*/ 110061 h 903981"/>
                  <a:gd name="connsiteX7" fmla="*/ 2532980 w 2532980"/>
                  <a:gd name="connsiteY7" fmla="*/ 652873 h 903981"/>
                  <a:gd name="connsiteX8" fmla="*/ 2532980 w 2532980"/>
                  <a:gd name="connsiteY8" fmla="*/ 778427 h 903981"/>
                  <a:gd name="connsiteX9" fmla="*/ 2407426 w 2532980"/>
                  <a:gd name="connsiteY9" fmla="*/ 903981 h 903981"/>
                  <a:gd name="connsiteX10" fmla="*/ 125554 w 2532980"/>
                  <a:gd name="connsiteY10" fmla="*/ 903981 h 903981"/>
                  <a:gd name="connsiteX11" fmla="*/ 0 w 2532980"/>
                  <a:gd name="connsiteY11" fmla="*/ 778427 h 903981"/>
                  <a:gd name="connsiteX12" fmla="*/ 0 w 2532980"/>
                  <a:gd name="connsiteY12" fmla="*/ 652873 h 903981"/>
                  <a:gd name="connsiteX13" fmla="*/ 0 w 2532980"/>
                  <a:gd name="connsiteY13" fmla="*/ 606777 h 903981"/>
                  <a:gd name="connsiteX14" fmla="*/ 83917 w 2532980"/>
                  <a:gd name="connsiteY14" fmla="*/ 582358 h 903981"/>
                  <a:gd name="connsiteX15" fmla="*/ 437399 w 2532980"/>
                  <a:gd name="connsiteY15" fmla="*/ 423608 h 903981"/>
                  <a:gd name="connsiteX16" fmla="*/ 505133 w 2532980"/>
                  <a:gd name="connsiteY16" fmla="*/ 17208 h 903981"/>
                  <a:gd name="connsiteX17" fmla="*/ 620094 w 2532980"/>
                  <a:gd name="connsiteY17" fmla="*/ 10 h 90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32980" h="903981">
                    <a:moveTo>
                      <a:pt x="620094" y="10"/>
                    </a:moveTo>
                    <a:cubicBezTo>
                      <a:pt x="767071" y="804"/>
                      <a:pt x="983499" y="53191"/>
                      <a:pt x="1030066" y="135741"/>
                    </a:cubicBezTo>
                    <a:cubicBezTo>
                      <a:pt x="1092155" y="245808"/>
                      <a:pt x="699865" y="607052"/>
                      <a:pt x="877666" y="677608"/>
                    </a:cubicBezTo>
                    <a:cubicBezTo>
                      <a:pt x="1055466" y="748164"/>
                      <a:pt x="1873911" y="638097"/>
                      <a:pt x="2096865" y="559075"/>
                    </a:cubicBezTo>
                    <a:cubicBezTo>
                      <a:pt x="2319820" y="480053"/>
                      <a:pt x="2037598" y="282497"/>
                      <a:pt x="2215398" y="203475"/>
                    </a:cubicBezTo>
                    <a:cubicBezTo>
                      <a:pt x="2259848" y="183720"/>
                      <a:pt x="2328111" y="161142"/>
                      <a:pt x="2408808" y="139710"/>
                    </a:cubicBezTo>
                    <a:lnTo>
                      <a:pt x="2532980" y="110061"/>
                    </a:lnTo>
                    <a:lnTo>
                      <a:pt x="2532980" y="652873"/>
                    </a:lnTo>
                    <a:lnTo>
                      <a:pt x="2532980" y="778427"/>
                    </a:lnTo>
                    <a:cubicBezTo>
                      <a:pt x="2532980" y="847769"/>
                      <a:pt x="2476768" y="903981"/>
                      <a:pt x="2407426" y="903981"/>
                    </a:cubicBezTo>
                    <a:lnTo>
                      <a:pt x="125554" y="903981"/>
                    </a:lnTo>
                    <a:cubicBezTo>
                      <a:pt x="56212" y="903981"/>
                      <a:pt x="0" y="847769"/>
                      <a:pt x="0" y="778427"/>
                    </a:cubicBezTo>
                    <a:lnTo>
                      <a:pt x="0" y="652873"/>
                    </a:lnTo>
                    <a:lnTo>
                      <a:pt x="0" y="606777"/>
                    </a:lnTo>
                    <a:lnTo>
                      <a:pt x="83917" y="582358"/>
                    </a:lnTo>
                    <a:cubicBezTo>
                      <a:pt x="229261" y="536497"/>
                      <a:pt x="371077" y="477231"/>
                      <a:pt x="437399" y="423608"/>
                    </a:cubicBezTo>
                    <a:cubicBezTo>
                      <a:pt x="570045" y="316364"/>
                      <a:pt x="406355" y="65186"/>
                      <a:pt x="505133" y="17208"/>
                    </a:cubicBezTo>
                    <a:cubicBezTo>
                      <a:pt x="529828" y="5214"/>
                      <a:pt x="571103" y="-254"/>
                      <a:pt x="620094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B4A9F1C6-2EA7-4083-830C-C3A4AD7E21A3}"/>
                  </a:ext>
                </a:extLst>
              </p:cNvPr>
              <p:cNvSpPr/>
              <p:nvPr userDrawn="1"/>
            </p:nvSpPr>
            <p:spPr>
              <a:xfrm>
                <a:off x="6183535" y="2539588"/>
                <a:ext cx="2532980" cy="3894510"/>
              </a:xfrm>
              <a:custGeom>
                <a:avLst/>
                <a:gdLst>
                  <a:gd name="connsiteX0" fmla="*/ 2532980 w 2532980"/>
                  <a:gd name="connsiteY0" fmla="*/ 0 h 3894510"/>
                  <a:gd name="connsiteX1" fmla="*/ 2532980 w 2532980"/>
                  <a:gd name="connsiteY1" fmla="*/ 3304359 h 3894510"/>
                  <a:gd name="connsiteX2" fmla="*/ 2408808 w 2532980"/>
                  <a:gd name="connsiteY2" fmla="*/ 3334008 h 3894510"/>
                  <a:gd name="connsiteX3" fmla="*/ 2215398 w 2532980"/>
                  <a:gd name="connsiteY3" fmla="*/ 3397773 h 3894510"/>
                  <a:gd name="connsiteX4" fmla="*/ 2096865 w 2532980"/>
                  <a:gd name="connsiteY4" fmla="*/ 3753373 h 3894510"/>
                  <a:gd name="connsiteX5" fmla="*/ 877666 w 2532980"/>
                  <a:gd name="connsiteY5" fmla="*/ 3871906 h 3894510"/>
                  <a:gd name="connsiteX6" fmla="*/ 1030066 w 2532980"/>
                  <a:gd name="connsiteY6" fmla="*/ 3330039 h 3894510"/>
                  <a:gd name="connsiteX7" fmla="*/ 620094 w 2532980"/>
                  <a:gd name="connsiteY7" fmla="*/ 3194308 h 3894510"/>
                  <a:gd name="connsiteX8" fmla="*/ 505133 w 2532980"/>
                  <a:gd name="connsiteY8" fmla="*/ 3211506 h 3894510"/>
                  <a:gd name="connsiteX9" fmla="*/ 437399 w 2532980"/>
                  <a:gd name="connsiteY9" fmla="*/ 3617906 h 3894510"/>
                  <a:gd name="connsiteX10" fmla="*/ 83917 w 2532980"/>
                  <a:gd name="connsiteY10" fmla="*/ 3776656 h 3894510"/>
                  <a:gd name="connsiteX11" fmla="*/ 0 w 2532980"/>
                  <a:gd name="connsiteY11" fmla="*/ 3801075 h 3894510"/>
                  <a:gd name="connsiteX12" fmla="*/ 0 w 2532980"/>
                  <a:gd name="connsiteY12" fmla="*/ 1 h 3894510"/>
                  <a:gd name="connsiteX13" fmla="*/ 198567 w 2532980"/>
                  <a:gd name="connsiteY13" fmla="*/ 1 h 3894510"/>
                  <a:gd name="connsiteX14" fmla="*/ 197020 w 2532980"/>
                  <a:gd name="connsiteY14" fmla="*/ 20128 h 3894510"/>
                  <a:gd name="connsiteX15" fmla="*/ 282559 w 2532980"/>
                  <a:gd name="connsiteY15" fmla="*/ 216123 h 3894510"/>
                  <a:gd name="connsiteX16" fmla="*/ 1087542 w 2532980"/>
                  <a:gd name="connsiteY16" fmla="*/ 991368 h 3894510"/>
                  <a:gd name="connsiteX17" fmla="*/ 1482612 w 2532980"/>
                  <a:gd name="connsiteY17" fmla="*/ 983934 h 3894510"/>
                  <a:gd name="connsiteX18" fmla="*/ 2257857 w 2532980"/>
                  <a:gd name="connsiteY18" fmla="*/ 178951 h 3894510"/>
                  <a:gd name="connsiteX19" fmla="*/ 2331852 w 2532980"/>
                  <a:gd name="connsiteY19" fmla="*/ 33328 h 3894510"/>
                  <a:gd name="connsiteX20" fmla="*/ 2334414 w 2532980"/>
                  <a:gd name="connsiteY20" fmla="*/ 1 h 3894510"/>
                  <a:gd name="connsiteX21" fmla="*/ 2532980 w 2532980"/>
                  <a:gd name="connsiteY21" fmla="*/ 0 h 389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32980" h="3894510">
                    <a:moveTo>
                      <a:pt x="2532980" y="0"/>
                    </a:moveTo>
                    <a:lnTo>
                      <a:pt x="2532980" y="3304359"/>
                    </a:lnTo>
                    <a:lnTo>
                      <a:pt x="2408808" y="3334008"/>
                    </a:lnTo>
                    <a:cubicBezTo>
                      <a:pt x="2328111" y="3355440"/>
                      <a:pt x="2259848" y="3378018"/>
                      <a:pt x="2215398" y="3397773"/>
                    </a:cubicBezTo>
                    <a:cubicBezTo>
                      <a:pt x="2037598" y="3476795"/>
                      <a:pt x="2319820" y="3674351"/>
                      <a:pt x="2096865" y="3753373"/>
                    </a:cubicBezTo>
                    <a:cubicBezTo>
                      <a:pt x="1873911" y="3832395"/>
                      <a:pt x="1055466" y="3942462"/>
                      <a:pt x="877666" y="3871906"/>
                    </a:cubicBezTo>
                    <a:cubicBezTo>
                      <a:pt x="699865" y="3801350"/>
                      <a:pt x="1092155" y="3440106"/>
                      <a:pt x="1030066" y="3330039"/>
                    </a:cubicBezTo>
                    <a:cubicBezTo>
                      <a:pt x="983499" y="3247489"/>
                      <a:pt x="767071" y="3195102"/>
                      <a:pt x="620094" y="3194308"/>
                    </a:cubicBezTo>
                    <a:cubicBezTo>
                      <a:pt x="571103" y="3194044"/>
                      <a:pt x="529828" y="3199512"/>
                      <a:pt x="505133" y="3211506"/>
                    </a:cubicBezTo>
                    <a:cubicBezTo>
                      <a:pt x="406355" y="3259484"/>
                      <a:pt x="570045" y="3510662"/>
                      <a:pt x="437399" y="3617906"/>
                    </a:cubicBezTo>
                    <a:cubicBezTo>
                      <a:pt x="371077" y="3671529"/>
                      <a:pt x="229261" y="3730795"/>
                      <a:pt x="83917" y="3776656"/>
                    </a:cubicBezTo>
                    <a:lnTo>
                      <a:pt x="0" y="3801075"/>
                    </a:lnTo>
                    <a:lnTo>
                      <a:pt x="0" y="1"/>
                    </a:lnTo>
                    <a:lnTo>
                      <a:pt x="198567" y="1"/>
                    </a:lnTo>
                    <a:lnTo>
                      <a:pt x="197020" y="20128"/>
                    </a:lnTo>
                    <a:cubicBezTo>
                      <a:pt x="198365" y="91621"/>
                      <a:pt x="226985" y="162601"/>
                      <a:pt x="282559" y="216123"/>
                    </a:cubicBezTo>
                    <a:lnTo>
                      <a:pt x="1087542" y="991368"/>
                    </a:lnTo>
                    <a:cubicBezTo>
                      <a:pt x="1198691" y="1098411"/>
                      <a:pt x="1375569" y="1095083"/>
                      <a:pt x="1482612" y="983934"/>
                    </a:cubicBezTo>
                    <a:lnTo>
                      <a:pt x="2257857" y="178951"/>
                    </a:lnTo>
                    <a:cubicBezTo>
                      <a:pt x="2297998" y="137270"/>
                      <a:pt x="2322618" y="86346"/>
                      <a:pt x="2331852" y="33328"/>
                    </a:cubicBezTo>
                    <a:lnTo>
                      <a:pt x="2334414" y="1"/>
                    </a:lnTo>
                    <a:lnTo>
                      <a:pt x="2532980" y="0"/>
                    </a:ln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23B054E-0BE6-49A4-A706-922E5E8D9167}"/>
                </a:ext>
              </a:extLst>
            </p:cNvPr>
            <p:cNvGrpSpPr/>
            <p:nvPr/>
          </p:nvGrpSpPr>
          <p:grpSpPr>
            <a:xfrm>
              <a:off x="8865390" y="2418291"/>
              <a:ext cx="2532980" cy="4098279"/>
              <a:chOff x="8865390" y="2539588"/>
              <a:chExt cx="2532980" cy="409827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4464631-B6BE-4919-A75A-6F582DCE0867}"/>
                  </a:ext>
                </a:extLst>
              </p:cNvPr>
              <p:cNvSpPr/>
              <p:nvPr userDrawn="1"/>
            </p:nvSpPr>
            <p:spPr>
              <a:xfrm>
                <a:off x="8865390" y="5790439"/>
                <a:ext cx="2532980" cy="847428"/>
              </a:xfrm>
              <a:custGeom>
                <a:avLst/>
                <a:gdLst>
                  <a:gd name="connsiteX0" fmla="*/ 269349 w 2532980"/>
                  <a:gd name="connsiteY0" fmla="*/ 78 h 847428"/>
                  <a:gd name="connsiteX1" fmla="*/ 481810 w 2532980"/>
                  <a:gd name="connsiteY1" fmla="*/ 28388 h 847428"/>
                  <a:gd name="connsiteX2" fmla="*/ 803543 w 2532980"/>
                  <a:gd name="connsiteY2" fmla="*/ 654922 h 847428"/>
                  <a:gd name="connsiteX3" fmla="*/ 1785677 w 2532980"/>
                  <a:gd name="connsiteY3" fmla="*/ 231588 h 847428"/>
                  <a:gd name="connsiteX4" fmla="*/ 2293677 w 2532980"/>
                  <a:gd name="connsiteY4" fmla="*/ 621055 h 847428"/>
                  <a:gd name="connsiteX5" fmla="*/ 2503425 w 2532980"/>
                  <a:gd name="connsiteY5" fmla="*/ 500355 h 847428"/>
                  <a:gd name="connsiteX6" fmla="*/ 2532980 w 2532980"/>
                  <a:gd name="connsiteY6" fmla="*/ 472011 h 847428"/>
                  <a:gd name="connsiteX7" fmla="*/ 2532980 w 2532980"/>
                  <a:gd name="connsiteY7" fmla="*/ 596320 h 847428"/>
                  <a:gd name="connsiteX8" fmla="*/ 2532980 w 2532980"/>
                  <a:gd name="connsiteY8" fmla="*/ 721874 h 847428"/>
                  <a:gd name="connsiteX9" fmla="*/ 2407426 w 2532980"/>
                  <a:gd name="connsiteY9" fmla="*/ 847428 h 847428"/>
                  <a:gd name="connsiteX10" fmla="*/ 125554 w 2532980"/>
                  <a:gd name="connsiteY10" fmla="*/ 847428 h 847428"/>
                  <a:gd name="connsiteX11" fmla="*/ 0 w 2532980"/>
                  <a:gd name="connsiteY11" fmla="*/ 721874 h 847428"/>
                  <a:gd name="connsiteX12" fmla="*/ 0 w 2532980"/>
                  <a:gd name="connsiteY12" fmla="*/ 596320 h 847428"/>
                  <a:gd name="connsiteX13" fmla="*/ 0 w 2532980"/>
                  <a:gd name="connsiteY13" fmla="*/ 25614 h 847428"/>
                  <a:gd name="connsiteX14" fmla="*/ 135636 w 2532980"/>
                  <a:gd name="connsiteY14" fmla="*/ 7850 h 847428"/>
                  <a:gd name="connsiteX15" fmla="*/ 269349 w 2532980"/>
                  <a:gd name="connsiteY15" fmla="*/ 78 h 84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980" h="847428">
                    <a:moveTo>
                      <a:pt x="269349" y="78"/>
                    </a:moveTo>
                    <a:cubicBezTo>
                      <a:pt x="354281" y="-892"/>
                      <a:pt x="428893" y="7221"/>
                      <a:pt x="481810" y="28388"/>
                    </a:cubicBezTo>
                    <a:cubicBezTo>
                      <a:pt x="693477" y="113055"/>
                      <a:pt x="586232" y="621055"/>
                      <a:pt x="803543" y="654922"/>
                    </a:cubicBezTo>
                    <a:cubicBezTo>
                      <a:pt x="1020854" y="688789"/>
                      <a:pt x="1537321" y="237233"/>
                      <a:pt x="1785677" y="231588"/>
                    </a:cubicBezTo>
                    <a:cubicBezTo>
                      <a:pt x="2034033" y="225944"/>
                      <a:pt x="2079188" y="629522"/>
                      <a:pt x="2293677" y="621055"/>
                    </a:cubicBezTo>
                    <a:cubicBezTo>
                      <a:pt x="2374110" y="617880"/>
                      <a:pt x="2433906" y="567080"/>
                      <a:pt x="2503425" y="500355"/>
                    </a:cubicBezTo>
                    <a:lnTo>
                      <a:pt x="2532980" y="472011"/>
                    </a:lnTo>
                    <a:lnTo>
                      <a:pt x="2532980" y="596320"/>
                    </a:lnTo>
                    <a:lnTo>
                      <a:pt x="2532980" y="721874"/>
                    </a:lnTo>
                    <a:cubicBezTo>
                      <a:pt x="2532980" y="791216"/>
                      <a:pt x="2476768" y="847428"/>
                      <a:pt x="2407426" y="847428"/>
                    </a:cubicBezTo>
                    <a:lnTo>
                      <a:pt x="125554" y="847428"/>
                    </a:lnTo>
                    <a:cubicBezTo>
                      <a:pt x="56212" y="847428"/>
                      <a:pt x="0" y="791216"/>
                      <a:pt x="0" y="721874"/>
                    </a:cubicBezTo>
                    <a:lnTo>
                      <a:pt x="0" y="596320"/>
                    </a:lnTo>
                    <a:lnTo>
                      <a:pt x="0" y="25614"/>
                    </a:lnTo>
                    <a:lnTo>
                      <a:pt x="135636" y="7850"/>
                    </a:lnTo>
                    <a:cubicBezTo>
                      <a:pt x="181838" y="3319"/>
                      <a:pt x="226884" y="563"/>
                      <a:pt x="26934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FBF5A23A-A2E7-47C3-97E5-25B3E6B66CA3}"/>
                  </a:ext>
                </a:extLst>
              </p:cNvPr>
              <p:cNvSpPr/>
              <p:nvPr userDrawn="1"/>
            </p:nvSpPr>
            <p:spPr>
              <a:xfrm>
                <a:off x="8865390" y="2539588"/>
                <a:ext cx="2532980" cy="3907586"/>
              </a:xfrm>
              <a:custGeom>
                <a:avLst/>
                <a:gdLst>
                  <a:gd name="connsiteX0" fmla="*/ 2532980 w 2532980"/>
                  <a:gd name="connsiteY0" fmla="*/ 0 h 3907586"/>
                  <a:gd name="connsiteX1" fmla="*/ 2532980 w 2532980"/>
                  <a:gd name="connsiteY1" fmla="*/ 3722862 h 3907586"/>
                  <a:gd name="connsiteX2" fmla="*/ 2503425 w 2532980"/>
                  <a:gd name="connsiteY2" fmla="*/ 3751206 h 3907586"/>
                  <a:gd name="connsiteX3" fmla="*/ 2293677 w 2532980"/>
                  <a:gd name="connsiteY3" fmla="*/ 3871906 h 3907586"/>
                  <a:gd name="connsiteX4" fmla="*/ 1785677 w 2532980"/>
                  <a:gd name="connsiteY4" fmla="*/ 3482439 h 3907586"/>
                  <a:gd name="connsiteX5" fmla="*/ 803543 w 2532980"/>
                  <a:gd name="connsiteY5" fmla="*/ 3905773 h 3907586"/>
                  <a:gd name="connsiteX6" fmla="*/ 481810 w 2532980"/>
                  <a:gd name="connsiteY6" fmla="*/ 3279239 h 3907586"/>
                  <a:gd name="connsiteX7" fmla="*/ 135636 w 2532980"/>
                  <a:gd name="connsiteY7" fmla="*/ 3258701 h 3907586"/>
                  <a:gd name="connsiteX8" fmla="*/ 0 w 2532980"/>
                  <a:gd name="connsiteY8" fmla="*/ 3276465 h 3907586"/>
                  <a:gd name="connsiteX9" fmla="*/ 0 w 2532980"/>
                  <a:gd name="connsiteY9" fmla="*/ 1 h 3907586"/>
                  <a:gd name="connsiteX10" fmla="*/ 198567 w 2532980"/>
                  <a:gd name="connsiteY10" fmla="*/ 1 h 3907586"/>
                  <a:gd name="connsiteX11" fmla="*/ 197020 w 2532980"/>
                  <a:gd name="connsiteY11" fmla="*/ 20128 h 3907586"/>
                  <a:gd name="connsiteX12" fmla="*/ 282559 w 2532980"/>
                  <a:gd name="connsiteY12" fmla="*/ 216123 h 3907586"/>
                  <a:gd name="connsiteX13" fmla="*/ 1087542 w 2532980"/>
                  <a:gd name="connsiteY13" fmla="*/ 991368 h 3907586"/>
                  <a:gd name="connsiteX14" fmla="*/ 1482612 w 2532980"/>
                  <a:gd name="connsiteY14" fmla="*/ 983934 h 3907586"/>
                  <a:gd name="connsiteX15" fmla="*/ 2257857 w 2532980"/>
                  <a:gd name="connsiteY15" fmla="*/ 178951 h 3907586"/>
                  <a:gd name="connsiteX16" fmla="*/ 2331852 w 2532980"/>
                  <a:gd name="connsiteY16" fmla="*/ 33328 h 3907586"/>
                  <a:gd name="connsiteX17" fmla="*/ 2334414 w 2532980"/>
                  <a:gd name="connsiteY17" fmla="*/ 1 h 3907586"/>
                  <a:gd name="connsiteX18" fmla="*/ 2532980 w 2532980"/>
                  <a:gd name="connsiteY18" fmla="*/ 0 h 390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2980" h="3907586">
                    <a:moveTo>
                      <a:pt x="2532980" y="0"/>
                    </a:moveTo>
                    <a:lnTo>
                      <a:pt x="2532980" y="3722862"/>
                    </a:lnTo>
                    <a:lnTo>
                      <a:pt x="2503425" y="3751206"/>
                    </a:lnTo>
                    <a:cubicBezTo>
                      <a:pt x="2433906" y="3817931"/>
                      <a:pt x="2374110" y="3868731"/>
                      <a:pt x="2293677" y="3871906"/>
                    </a:cubicBezTo>
                    <a:cubicBezTo>
                      <a:pt x="2079188" y="3880373"/>
                      <a:pt x="2034033" y="3476795"/>
                      <a:pt x="1785677" y="3482439"/>
                    </a:cubicBezTo>
                    <a:cubicBezTo>
                      <a:pt x="1537321" y="3488084"/>
                      <a:pt x="1020854" y="3939640"/>
                      <a:pt x="803543" y="3905773"/>
                    </a:cubicBezTo>
                    <a:cubicBezTo>
                      <a:pt x="586232" y="3871906"/>
                      <a:pt x="693477" y="3363906"/>
                      <a:pt x="481810" y="3279239"/>
                    </a:cubicBezTo>
                    <a:cubicBezTo>
                      <a:pt x="402435" y="3247489"/>
                      <a:pt x="274244" y="3245108"/>
                      <a:pt x="135636" y="3258701"/>
                    </a:cubicBezTo>
                    <a:lnTo>
                      <a:pt x="0" y="3276465"/>
                    </a:lnTo>
                    <a:lnTo>
                      <a:pt x="0" y="1"/>
                    </a:lnTo>
                    <a:lnTo>
                      <a:pt x="198567" y="1"/>
                    </a:lnTo>
                    <a:lnTo>
                      <a:pt x="197020" y="20128"/>
                    </a:lnTo>
                    <a:cubicBezTo>
                      <a:pt x="198365" y="91621"/>
                      <a:pt x="226985" y="162601"/>
                      <a:pt x="282559" y="216123"/>
                    </a:cubicBezTo>
                    <a:lnTo>
                      <a:pt x="1087542" y="991368"/>
                    </a:lnTo>
                    <a:cubicBezTo>
                      <a:pt x="1198691" y="1098411"/>
                      <a:pt x="1375569" y="1095083"/>
                      <a:pt x="1482612" y="983934"/>
                    </a:cubicBezTo>
                    <a:lnTo>
                      <a:pt x="2257857" y="178951"/>
                    </a:lnTo>
                    <a:cubicBezTo>
                      <a:pt x="2297998" y="137270"/>
                      <a:pt x="2322618" y="86346"/>
                      <a:pt x="2331852" y="33328"/>
                    </a:cubicBezTo>
                    <a:lnTo>
                      <a:pt x="2334414" y="1"/>
                    </a:lnTo>
                    <a:lnTo>
                      <a:pt x="2532980" y="0"/>
                    </a:lnTo>
                    <a:close/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D20F84C-1262-4AC7-81CB-69C315C58ABC}"/>
                </a:ext>
              </a:extLst>
            </p:cNvPr>
            <p:cNvSpPr/>
            <p:nvPr/>
          </p:nvSpPr>
          <p:spPr>
            <a:xfrm rot="2635315">
              <a:off x="1291549" y="1569787"/>
              <a:ext cx="1607409" cy="1578994"/>
            </a:xfrm>
            <a:custGeom>
              <a:avLst/>
              <a:gdLst>
                <a:gd name="connsiteX0" fmla="*/ 81836 w 1607409"/>
                <a:gd name="connsiteY0" fmla="*/ 81836 h 1578994"/>
                <a:gd name="connsiteX1" fmla="*/ 279406 w 1607409"/>
                <a:gd name="connsiteY1" fmla="*/ 0 h 1578994"/>
                <a:gd name="connsiteX2" fmla="*/ 1396994 w 1607409"/>
                <a:gd name="connsiteY2" fmla="*/ 0 h 1578994"/>
                <a:gd name="connsiteX3" fmla="*/ 1594564 w 1607409"/>
                <a:gd name="connsiteY3" fmla="*/ 81836 h 1578994"/>
                <a:gd name="connsiteX4" fmla="*/ 1607409 w 1607409"/>
                <a:gd name="connsiteY4" fmla="*/ 97405 h 1578994"/>
                <a:gd name="connsiteX5" fmla="*/ 68989 w 1607409"/>
                <a:gd name="connsiteY5" fmla="*/ 1578994 h 1578994"/>
                <a:gd name="connsiteX6" fmla="*/ 47718 w 1607409"/>
                <a:gd name="connsiteY6" fmla="*/ 1553213 h 1578994"/>
                <a:gd name="connsiteX7" fmla="*/ 0 w 1607409"/>
                <a:gd name="connsiteY7" fmla="*/ 1396994 h 1578994"/>
                <a:gd name="connsiteX8" fmla="*/ 0 w 1607409"/>
                <a:gd name="connsiteY8" fmla="*/ 279406 h 1578994"/>
                <a:gd name="connsiteX9" fmla="*/ 81836 w 1607409"/>
                <a:gd name="connsiteY9" fmla="*/ 81836 h 15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409" h="1578994">
                  <a:moveTo>
                    <a:pt x="81836" y="81836"/>
                  </a:moveTo>
                  <a:cubicBezTo>
                    <a:pt x="132399" y="31274"/>
                    <a:pt x="202250" y="0"/>
                    <a:pt x="279406" y="0"/>
                  </a:cubicBezTo>
                  <a:lnTo>
                    <a:pt x="1396994" y="0"/>
                  </a:lnTo>
                  <a:cubicBezTo>
                    <a:pt x="1474150" y="0"/>
                    <a:pt x="1544002" y="31273"/>
                    <a:pt x="1594564" y="81836"/>
                  </a:cubicBezTo>
                  <a:lnTo>
                    <a:pt x="1607409" y="97405"/>
                  </a:lnTo>
                  <a:lnTo>
                    <a:pt x="68989" y="1578994"/>
                  </a:lnTo>
                  <a:lnTo>
                    <a:pt x="47718" y="1553213"/>
                  </a:lnTo>
                  <a:cubicBezTo>
                    <a:pt x="17592" y="1508619"/>
                    <a:pt x="0" y="1454861"/>
                    <a:pt x="0" y="1396994"/>
                  </a:cubicBezTo>
                  <a:lnTo>
                    <a:pt x="0" y="279406"/>
                  </a:lnTo>
                  <a:cubicBezTo>
                    <a:pt x="0" y="202250"/>
                    <a:pt x="31274" y="132399"/>
                    <a:pt x="81836" y="81836"/>
                  </a:cubicBezTo>
                  <a:close/>
                </a:path>
              </a:pathLst>
            </a:custGeom>
            <a:gradFill>
              <a:gsLst>
                <a:gs pos="2000">
                  <a:schemeClr val="accent1">
                    <a:lumMod val="60000"/>
                    <a:lumOff val="40000"/>
                  </a:schemeClr>
                </a:gs>
                <a:gs pos="5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5224973-481D-4EC5-B3E3-817195812E4F}"/>
                </a:ext>
              </a:extLst>
            </p:cNvPr>
            <p:cNvSpPr/>
            <p:nvPr/>
          </p:nvSpPr>
          <p:spPr>
            <a:xfrm rot="2635315">
              <a:off x="3973404" y="1569787"/>
              <a:ext cx="1607409" cy="1578994"/>
            </a:xfrm>
            <a:custGeom>
              <a:avLst/>
              <a:gdLst>
                <a:gd name="connsiteX0" fmla="*/ 81836 w 1607409"/>
                <a:gd name="connsiteY0" fmla="*/ 81836 h 1578994"/>
                <a:gd name="connsiteX1" fmla="*/ 279406 w 1607409"/>
                <a:gd name="connsiteY1" fmla="*/ 0 h 1578994"/>
                <a:gd name="connsiteX2" fmla="*/ 1396994 w 1607409"/>
                <a:gd name="connsiteY2" fmla="*/ 0 h 1578994"/>
                <a:gd name="connsiteX3" fmla="*/ 1594564 w 1607409"/>
                <a:gd name="connsiteY3" fmla="*/ 81836 h 1578994"/>
                <a:gd name="connsiteX4" fmla="*/ 1607409 w 1607409"/>
                <a:gd name="connsiteY4" fmla="*/ 97405 h 1578994"/>
                <a:gd name="connsiteX5" fmla="*/ 68989 w 1607409"/>
                <a:gd name="connsiteY5" fmla="*/ 1578994 h 1578994"/>
                <a:gd name="connsiteX6" fmla="*/ 47718 w 1607409"/>
                <a:gd name="connsiteY6" fmla="*/ 1553213 h 1578994"/>
                <a:gd name="connsiteX7" fmla="*/ 0 w 1607409"/>
                <a:gd name="connsiteY7" fmla="*/ 1396994 h 1578994"/>
                <a:gd name="connsiteX8" fmla="*/ 0 w 1607409"/>
                <a:gd name="connsiteY8" fmla="*/ 279406 h 1578994"/>
                <a:gd name="connsiteX9" fmla="*/ 81836 w 1607409"/>
                <a:gd name="connsiteY9" fmla="*/ 81836 h 15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409" h="1578994">
                  <a:moveTo>
                    <a:pt x="81836" y="81836"/>
                  </a:moveTo>
                  <a:cubicBezTo>
                    <a:pt x="132399" y="31274"/>
                    <a:pt x="202250" y="0"/>
                    <a:pt x="279406" y="0"/>
                  </a:cubicBezTo>
                  <a:lnTo>
                    <a:pt x="1396994" y="0"/>
                  </a:lnTo>
                  <a:cubicBezTo>
                    <a:pt x="1474150" y="0"/>
                    <a:pt x="1544002" y="31273"/>
                    <a:pt x="1594564" y="81836"/>
                  </a:cubicBezTo>
                  <a:lnTo>
                    <a:pt x="1607409" y="97405"/>
                  </a:lnTo>
                  <a:lnTo>
                    <a:pt x="68989" y="1578994"/>
                  </a:lnTo>
                  <a:lnTo>
                    <a:pt x="47718" y="1553213"/>
                  </a:lnTo>
                  <a:cubicBezTo>
                    <a:pt x="17592" y="1508619"/>
                    <a:pt x="0" y="1454861"/>
                    <a:pt x="0" y="1396994"/>
                  </a:cubicBezTo>
                  <a:lnTo>
                    <a:pt x="0" y="279406"/>
                  </a:lnTo>
                  <a:cubicBezTo>
                    <a:pt x="0" y="202250"/>
                    <a:pt x="31274" y="132399"/>
                    <a:pt x="81836" y="81836"/>
                  </a:cubicBezTo>
                  <a:close/>
                </a:path>
              </a:pathLst>
            </a:custGeom>
            <a:gradFill>
              <a:gsLst>
                <a:gs pos="3000">
                  <a:schemeClr val="accent2">
                    <a:lumMod val="60000"/>
                    <a:lumOff val="4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E1FF98C-1D90-4615-BDA5-0E0545506DC7}"/>
                </a:ext>
              </a:extLst>
            </p:cNvPr>
            <p:cNvSpPr/>
            <p:nvPr/>
          </p:nvSpPr>
          <p:spPr>
            <a:xfrm rot="2635315">
              <a:off x="6655259" y="1569787"/>
              <a:ext cx="1607409" cy="1578994"/>
            </a:xfrm>
            <a:custGeom>
              <a:avLst/>
              <a:gdLst>
                <a:gd name="connsiteX0" fmla="*/ 81836 w 1607409"/>
                <a:gd name="connsiteY0" fmla="*/ 81836 h 1578994"/>
                <a:gd name="connsiteX1" fmla="*/ 279406 w 1607409"/>
                <a:gd name="connsiteY1" fmla="*/ 0 h 1578994"/>
                <a:gd name="connsiteX2" fmla="*/ 1396994 w 1607409"/>
                <a:gd name="connsiteY2" fmla="*/ 0 h 1578994"/>
                <a:gd name="connsiteX3" fmla="*/ 1594564 w 1607409"/>
                <a:gd name="connsiteY3" fmla="*/ 81836 h 1578994"/>
                <a:gd name="connsiteX4" fmla="*/ 1607409 w 1607409"/>
                <a:gd name="connsiteY4" fmla="*/ 97405 h 1578994"/>
                <a:gd name="connsiteX5" fmla="*/ 68989 w 1607409"/>
                <a:gd name="connsiteY5" fmla="*/ 1578994 h 1578994"/>
                <a:gd name="connsiteX6" fmla="*/ 47718 w 1607409"/>
                <a:gd name="connsiteY6" fmla="*/ 1553213 h 1578994"/>
                <a:gd name="connsiteX7" fmla="*/ 0 w 1607409"/>
                <a:gd name="connsiteY7" fmla="*/ 1396994 h 1578994"/>
                <a:gd name="connsiteX8" fmla="*/ 0 w 1607409"/>
                <a:gd name="connsiteY8" fmla="*/ 279406 h 1578994"/>
                <a:gd name="connsiteX9" fmla="*/ 81836 w 1607409"/>
                <a:gd name="connsiteY9" fmla="*/ 81836 h 15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409" h="1578994">
                  <a:moveTo>
                    <a:pt x="81836" y="81836"/>
                  </a:moveTo>
                  <a:cubicBezTo>
                    <a:pt x="132399" y="31274"/>
                    <a:pt x="202250" y="0"/>
                    <a:pt x="279406" y="0"/>
                  </a:cubicBezTo>
                  <a:lnTo>
                    <a:pt x="1396994" y="0"/>
                  </a:lnTo>
                  <a:cubicBezTo>
                    <a:pt x="1474150" y="0"/>
                    <a:pt x="1544002" y="31273"/>
                    <a:pt x="1594564" y="81836"/>
                  </a:cubicBezTo>
                  <a:lnTo>
                    <a:pt x="1607409" y="97405"/>
                  </a:lnTo>
                  <a:lnTo>
                    <a:pt x="68989" y="1578994"/>
                  </a:lnTo>
                  <a:lnTo>
                    <a:pt x="47718" y="1553213"/>
                  </a:lnTo>
                  <a:cubicBezTo>
                    <a:pt x="17592" y="1508619"/>
                    <a:pt x="0" y="1454861"/>
                    <a:pt x="0" y="1396994"/>
                  </a:cubicBezTo>
                  <a:lnTo>
                    <a:pt x="0" y="279406"/>
                  </a:lnTo>
                  <a:cubicBezTo>
                    <a:pt x="0" y="202250"/>
                    <a:pt x="31274" y="132399"/>
                    <a:pt x="81836" y="81836"/>
                  </a:cubicBezTo>
                  <a:close/>
                </a:path>
              </a:pathLst>
            </a:custGeom>
            <a:gradFill>
              <a:gsLst>
                <a:gs pos="3000">
                  <a:schemeClr val="accent3">
                    <a:lumMod val="60000"/>
                    <a:lumOff val="40000"/>
                  </a:schemeClr>
                </a:gs>
                <a:gs pos="52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E982C6A-4AC0-49DD-9961-991EA6B0CEA7}"/>
                </a:ext>
              </a:extLst>
            </p:cNvPr>
            <p:cNvSpPr/>
            <p:nvPr/>
          </p:nvSpPr>
          <p:spPr>
            <a:xfrm rot="2635315">
              <a:off x="9337114" y="1569787"/>
              <a:ext cx="1607409" cy="1578994"/>
            </a:xfrm>
            <a:custGeom>
              <a:avLst/>
              <a:gdLst>
                <a:gd name="connsiteX0" fmla="*/ 81836 w 1607409"/>
                <a:gd name="connsiteY0" fmla="*/ 81836 h 1578994"/>
                <a:gd name="connsiteX1" fmla="*/ 279406 w 1607409"/>
                <a:gd name="connsiteY1" fmla="*/ 0 h 1578994"/>
                <a:gd name="connsiteX2" fmla="*/ 1396994 w 1607409"/>
                <a:gd name="connsiteY2" fmla="*/ 0 h 1578994"/>
                <a:gd name="connsiteX3" fmla="*/ 1594564 w 1607409"/>
                <a:gd name="connsiteY3" fmla="*/ 81836 h 1578994"/>
                <a:gd name="connsiteX4" fmla="*/ 1607409 w 1607409"/>
                <a:gd name="connsiteY4" fmla="*/ 97405 h 1578994"/>
                <a:gd name="connsiteX5" fmla="*/ 68989 w 1607409"/>
                <a:gd name="connsiteY5" fmla="*/ 1578994 h 1578994"/>
                <a:gd name="connsiteX6" fmla="*/ 47718 w 1607409"/>
                <a:gd name="connsiteY6" fmla="*/ 1553213 h 1578994"/>
                <a:gd name="connsiteX7" fmla="*/ 0 w 1607409"/>
                <a:gd name="connsiteY7" fmla="*/ 1396994 h 1578994"/>
                <a:gd name="connsiteX8" fmla="*/ 0 w 1607409"/>
                <a:gd name="connsiteY8" fmla="*/ 279406 h 1578994"/>
                <a:gd name="connsiteX9" fmla="*/ 81836 w 1607409"/>
                <a:gd name="connsiteY9" fmla="*/ 81836 h 15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409" h="1578994">
                  <a:moveTo>
                    <a:pt x="81836" y="81836"/>
                  </a:moveTo>
                  <a:cubicBezTo>
                    <a:pt x="132399" y="31274"/>
                    <a:pt x="202250" y="0"/>
                    <a:pt x="279406" y="0"/>
                  </a:cubicBezTo>
                  <a:lnTo>
                    <a:pt x="1396994" y="0"/>
                  </a:lnTo>
                  <a:cubicBezTo>
                    <a:pt x="1474150" y="0"/>
                    <a:pt x="1544002" y="31273"/>
                    <a:pt x="1594564" y="81836"/>
                  </a:cubicBezTo>
                  <a:lnTo>
                    <a:pt x="1607409" y="97405"/>
                  </a:lnTo>
                  <a:lnTo>
                    <a:pt x="68989" y="1578994"/>
                  </a:lnTo>
                  <a:lnTo>
                    <a:pt x="47718" y="1553213"/>
                  </a:lnTo>
                  <a:cubicBezTo>
                    <a:pt x="17592" y="1508619"/>
                    <a:pt x="0" y="1454861"/>
                    <a:pt x="0" y="1396994"/>
                  </a:cubicBezTo>
                  <a:lnTo>
                    <a:pt x="0" y="279406"/>
                  </a:lnTo>
                  <a:cubicBezTo>
                    <a:pt x="0" y="202250"/>
                    <a:pt x="31274" y="132399"/>
                    <a:pt x="81836" y="81836"/>
                  </a:cubicBezTo>
                  <a:close/>
                </a:path>
              </a:pathLst>
            </a:custGeom>
            <a:gradFill>
              <a:gsLst>
                <a:gs pos="3000">
                  <a:schemeClr val="accent5">
                    <a:lumMod val="60000"/>
                    <a:lumOff val="40000"/>
                  </a:schemeClr>
                </a:gs>
                <a:gs pos="5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Placeholder 27">
              <a:extLst>
                <a:ext uri="{FF2B5EF4-FFF2-40B4-BE49-F238E27FC236}">
                  <a16:creationId xmlns:a16="http://schemas.microsoft.com/office/drawing/2014/main" xmlns="" id="{7AC2DAAA-FD04-4000-87D9-32609F7CCE01}"/>
                </a:ext>
              </a:extLst>
            </p:cNvPr>
            <p:cNvSpPr txBox="1">
              <a:spLocks/>
            </p:cNvSpPr>
            <p:nvPr/>
          </p:nvSpPr>
          <p:spPr>
            <a:xfrm>
              <a:off x="1836475" y="1785211"/>
              <a:ext cx="517555" cy="4805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indent="0" algn="ctr" defTabSz="914400" rtl="0" eaLnBrk="1" latinLnBrk="0" hangingPunct="1">
                <a:buNone/>
                <a:defRPr sz="2800" kern="1200">
                  <a:solidFill>
                    <a:schemeClr val="bg1"/>
                  </a:solidFill>
                  <a:latin typeface="Merriweather" panose="00000500000000000000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43" name="Text Placeholder 27">
              <a:extLst>
                <a:ext uri="{FF2B5EF4-FFF2-40B4-BE49-F238E27FC236}">
                  <a16:creationId xmlns:a16="http://schemas.microsoft.com/office/drawing/2014/main" xmlns="" id="{9D731153-B8A2-4489-ADCD-0031550B9A1E}"/>
                </a:ext>
              </a:extLst>
            </p:cNvPr>
            <p:cNvSpPr txBox="1">
              <a:spLocks/>
            </p:cNvSpPr>
            <p:nvPr/>
          </p:nvSpPr>
          <p:spPr>
            <a:xfrm>
              <a:off x="4509392" y="1785211"/>
              <a:ext cx="517555" cy="4805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indent="0" algn="ctr" defTabSz="914400" rtl="0" eaLnBrk="1" latinLnBrk="0" hangingPunct="1">
                <a:buNone/>
                <a:defRPr sz="2800" kern="1200">
                  <a:solidFill>
                    <a:schemeClr val="bg1"/>
                  </a:solidFill>
                  <a:latin typeface="Merriweather" panose="00000500000000000000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44" name="Text Placeholder 27">
              <a:extLst>
                <a:ext uri="{FF2B5EF4-FFF2-40B4-BE49-F238E27FC236}">
                  <a16:creationId xmlns:a16="http://schemas.microsoft.com/office/drawing/2014/main" xmlns="" id="{4DEA5BB7-5933-4A10-B8CF-F8ECF9103B6A}"/>
                </a:ext>
              </a:extLst>
            </p:cNvPr>
            <p:cNvSpPr txBox="1">
              <a:spLocks/>
            </p:cNvSpPr>
            <p:nvPr/>
          </p:nvSpPr>
          <p:spPr>
            <a:xfrm>
              <a:off x="7191247" y="1785211"/>
              <a:ext cx="517555" cy="4805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indent="0" algn="ctr" defTabSz="914400" rtl="0" eaLnBrk="1" latinLnBrk="0" hangingPunct="1">
                <a:buNone/>
                <a:defRPr sz="2800" kern="1200">
                  <a:solidFill>
                    <a:schemeClr val="bg1"/>
                  </a:solidFill>
                  <a:latin typeface="Merriweather" panose="00000500000000000000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5" name="Text Placeholder 27">
              <a:extLst>
                <a:ext uri="{FF2B5EF4-FFF2-40B4-BE49-F238E27FC236}">
                  <a16:creationId xmlns:a16="http://schemas.microsoft.com/office/drawing/2014/main" xmlns="" id="{F9690BBE-7341-4432-8367-D936485FF7F9}"/>
                </a:ext>
              </a:extLst>
            </p:cNvPr>
            <p:cNvSpPr txBox="1">
              <a:spLocks/>
            </p:cNvSpPr>
            <p:nvPr/>
          </p:nvSpPr>
          <p:spPr>
            <a:xfrm>
              <a:off x="9882040" y="1785211"/>
              <a:ext cx="517555" cy="48056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Merriweather" panose="000005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9" name="Text Placeholder 54">
              <a:extLst>
                <a:ext uri="{FF2B5EF4-FFF2-40B4-BE49-F238E27FC236}">
                  <a16:creationId xmlns:a16="http://schemas.microsoft.com/office/drawing/2014/main" xmlns="" id="{B4824E9C-C7A6-4841-8FA4-54ADFE7A0B7D}"/>
                </a:ext>
              </a:extLst>
            </p:cNvPr>
            <p:cNvSpPr txBox="1">
              <a:spLocks/>
            </p:cNvSpPr>
            <p:nvPr/>
          </p:nvSpPr>
          <p:spPr>
            <a:xfrm>
              <a:off x="959761" y="3586724"/>
              <a:ext cx="2253108" cy="4638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Volatile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 Placeholder 55">
              <a:extLst>
                <a:ext uri="{FF2B5EF4-FFF2-40B4-BE49-F238E27FC236}">
                  <a16:creationId xmlns:a16="http://schemas.microsoft.com/office/drawing/2014/main" xmlns="" id="{25B75433-7748-415A-9D1F-48EB7B9C4C79}"/>
                </a:ext>
              </a:extLst>
            </p:cNvPr>
            <p:cNvSpPr txBox="1">
              <a:spLocks/>
            </p:cNvSpPr>
            <p:nvPr/>
          </p:nvSpPr>
          <p:spPr>
            <a:xfrm>
              <a:off x="968700" y="4115981"/>
              <a:ext cx="2253108" cy="12735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Future 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orientation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,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Adaptive mindset,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Commitment to a better future</a:t>
              </a:r>
            </a:p>
          </p:txBody>
        </p:sp>
        <p:sp>
          <p:nvSpPr>
            <p:cNvPr id="65" name="Text Placeholder 60">
              <a:extLst>
                <a:ext uri="{FF2B5EF4-FFF2-40B4-BE49-F238E27FC236}">
                  <a16:creationId xmlns:a16="http://schemas.microsoft.com/office/drawing/2014/main" xmlns="" id="{B7CC0BE0-B5DA-4FA6-8C51-303670565C05}"/>
                </a:ext>
              </a:extLst>
            </p:cNvPr>
            <p:cNvSpPr txBox="1">
              <a:spLocks/>
            </p:cNvSpPr>
            <p:nvPr/>
          </p:nvSpPr>
          <p:spPr>
            <a:xfrm>
              <a:off x="3641616" y="3586724"/>
              <a:ext cx="2253108" cy="4638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Uncertainty</a:t>
              </a:r>
            </a:p>
          </p:txBody>
        </p:sp>
        <p:sp>
          <p:nvSpPr>
            <p:cNvPr id="66" name="Text Placeholder 61">
              <a:extLst>
                <a:ext uri="{FF2B5EF4-FFF2-40B4-BE49-F238E27FC236}">
                  <a16:creationId xmlns:a16="http://schemas.microsoft.com/office/drawing/2014/main" xmlns="" id="{30FF25C6-D4D6-4A02-986B-630504E0E598}"/>
                </a:ext>
              </a:extLst>
            </p:cNvPr>
            <p:cNvSpPr txBox="1">
              <a:spLocks/>
            </p:cNvSpPr>
            <p:nvPr/>
          </p:nvSpPr>
          <p:spPr>
            <a:xfrm>
              <a:off x="3650555" y="4115981"/>
              <a:ext cx="2253108" cy="127354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Engagement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Flexibility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Collaboration</a:t>
              </a:r>
            </a:p>
          </p:txBody>
        </p:sp>
        <p:sp>
          <p:nvSpPr>
            <p:cNvPr id="67" name="Text Placeholder 62">
              <a:extLst>
                <a:ext uri="{FF2B5EF4-FFF2-40B4-BE49-F238E27FC236}">
                  <a16:creationId xmlns:a16="http://schemas.microsoft.com/office/drawing/2014/main" xmlns="" id="{141550E3-AEFF-4101-A6CB-1E68B446AC83}"/>
                </a:ext>
              </a:extLst>
            </p:cNvPr>
            <p:cNvSpPr txBox="1">
              <a:spLocks/>
            </p:cNvSpPr>
            <p:nvPr/>
          </p:nvSpPr>
          <p:spPr>
            <a:xfrm>
              <a:off x="6332410" y="3586724"/>
              <a:ext cx="2253108" cy="4638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solidFill>
                    <a:prstClr val="black"/>
                  </a:solidFill>
                </a:rPr>
                <a:t>Complexity</a:t>
              </a:r>
            </a:p>
          </p:txBody>
        </p:sp>
        <p:sp>
          <p:nvSpPr>
            <p:cNvPr id="68" name="Text Placeholder 63">
              <a:extLst>
                <a:ext uri="{FF2B5EF4-FFF2-40B4-BE49-F238E27FC236}">
                  <a16:creationId xmlns:a16="http://schemas.microsoft.com/office/drawing/2014/main" xmlns="" id="{4A36C9DD-D92F-4428-B13C-5C04A97E2526}"/>
                </a:ext>
              </a:extLst>
            </p:cNvPr>
            <p:cNvSpPr txBox="1">
              <a:spLocks/>
            </p:cNvSpPr>
            <p:nvPr/>
          </p:nvSpPr>
          <p:spPr>
            <a:xfrm>
              <a:off x="6341349" y="4115981"/>
              <a:ext cx="2253108" cy="127354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Complex Problem-solving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Communication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analysis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Clarity</a:t>
              </a:r>
            </a:p>
          </p:txBody>
        </p:sp>
        <p:sp>
          <p:nvSpPr>
            <p:cNvPr id="69" name="Text Placeholder 64">
              <a:extLst>
                <a:ext uri="{FF2B5EF4-FFF2-40B4-BE49-F238E27FC236}">
                  <a16:creationId xmlns:a16="http://schemas.microsoft.com/office/drawing/2014/main" xmlns="" id="{654531AD-6FF7-46D5-85FB-FB100EA91059}"/>
                </a:ext>
              </a:extLst>
            </p:cNvPr>
            <p:cNvSpPr txBox="1">
              <a:spLocks/>
            </p:cNvSpPr>
            <p:nvPr/>
          </p:nvSpPr>
          <p:spPr>
            <a:xfrm>
              <a:off x="8979132" y="3586724"/>
              <a:ext cx="2253108" cy="4638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solidFill>
                    <a:srgbClr val="0070C0"/>
                  </a:solidFill>
                </a:rPr>
                <a:t>Ambiguity</a:t>
              </a:r>
            </a:p>
          </p:txBody>
        </p:sp>
        <p:sp>
          <p:nvSpPr>
            <p:cNvPr id="70" name="Text Placeholder 65">
              <a:extLst>
                <a:ext uri="{FF2B5EF4-FFF2-40B4-BE49-F238E27FC236}">
                  <a16:creationId xmlns:a16="http://schemas.microsoft.com/office/drawing/2014/main" xmlns="" id="{5D21BB99-909C-4B86-A53D-7028CC30C1B9}"/>
                </a:ext>
              </a:extLst>
            </p:cNvPr>
            <p:cNvSpPr txBox="1">
              <a:spLocks/>
            </p:cNvSpPr>
            <p:nvPr/>
          </p:nvSpPr>
          <p:spPr>
            <a:xfrm>
              <a:off x="8988071" y="4115981"/>
              <a:ext cx="2253108" cy="127354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Accountability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Change advocacy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Innovation</a:t>
              </a:r>
            </a:p>
            <a:p>
              <a:pPr>
                <a:spcBef>
                  <a:spcPts val="0"/>
                </a:spcBef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Technology centric</a:t>
              </a:r>
            </a:p>
          </p:txBody>
        </p:sp>
        <p:pic>
          <p:nvPicPr>
            <p:cNvPr id="1026" name="Picture 2" descr="Speedometer Vector SVG Icon (39) - SVG Repo">
              <a:extLst>
                <a:ext uri="{FF2B5EF4-FFF2-40B4-BE49-F238E27FC236}">
                  <a16:creationId xmlns:a16="http://schemas.microsoft.com/office/drawing/2014/main" xmlns="" id="{C4F51CF8-F210-4058-BA7E-28DCE5F97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348" y="2622988"/>
              <a:ext cx="529931" cy="52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B21FAD0A-5EBB-4C06-BBBC-FAA8EC8A8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790" y="2533744"/>
              <a:ext cx="734757" cy="73475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8E5BD928-4CA5-42A7-AA42-87BA1AA40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247" y="2593891"/>
              <a:ext cx="588123" cy="58812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B32788A7-11BA-4EFA-9558-F4A1A892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040" y="2607060"/>
              <a:ext cx="588124" cy="588124"/>
            </a:xfrm>
            <a:prstGeom prst="rect">
              <a:avLst/>
            </a:prstGeom>
          </p:spPr>
        </p:pic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8742FA55-C2E1-486C-AC85-6AACD6594CFC}"/>
              </a:ext>
            </a:extLst>
          </p:cNvPr>
          <p:cNvSpPr/>
          <p:nvPr/>
        </p:nvSpPr>
        <p:spPr>
          <a:xfrm>
            <a:off x="855603" y="385689"/>
            <a:ext cx="10194490" cy="656358"/>
          </a:xfrm>
          <a:prstGeom prst="rect">
            <a:avLst/>
          </a:prstGeom>
          <a:noFill/>
        </p:spPr>
        <p:txBody>
          <a:bodyPr wrap="square" lIns="101370" tIns="50685" rIns="101370" bIns="506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5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VUCA AND NEW </a:t>
            </a:r>
            <a:r>
              <a:rPr lang="en-US" sz="3600" b="1" spc="55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SKILLS 21</a:t>
            </a:r>
            <a:r>
              <a:rPr lang="en-US" sz="3600" b="1" spc="55" baseline="30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spc="55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CENTURY</a:t>
            </a:r>
            <a:endParaRPr lang="en-US" sz="3600" b="1" spc="55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33EB38-E4A4-45D3-A547-62CD6DE8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B7-E277-406B-9CD6-6D88E82C70DE}" type="datetime1">
              <a:rPr lang="en-ID" smtClean="0"/>
              <a:t>19/01/2022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7F1AE4-903E-4B91-A828-D0B5C56A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87AE51-4503-4B11-AA0C-A82E5903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7470-47B8-44D9-8EB0-BFF12B5C895F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7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94E22E-663C-4681-B86D-E27DDBCD0E4F}"/>
              </a:ext>
            </a:extLst>
          </p:cNvPr>
          <p:cNvGrpSpPr/>
          <p:nvPr/>
        </p:nvGrpSpPr>
        <p:grpSpPr>
          <a:xfrm>
            <a:off x="218937" y="3739276"/>
            <a:ext cx="4440461" cy="2598749"/>
            <a:chOff x="381775" y="3376022"/>
            <a:chExt cx="4440461" cy="2598749"/>
          </a:xfrm>
        </p:grpSpPr>
        <p:pic>
          <p:nvPicPr>
            <p:cNvPr id="5" name="Picture 4" descr="Teacher job description | Totaljobs">
              <a:extLst>
                <a:ext uri="{FF2B5EF4-FFF2-40B4-BE49-F238E27FC236}">
                  <a16:creationId xmlns="" xmlns:a16="http://schemas.microsoft.com/office/drawing/2014/main" id="{4C90B825-5CC8-4FAC-9CF1-463004415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762" y="4503068"/>
              <a:ext cx="2616363" cy="147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Bent 5">
              <a:extLst>
                <a:ext uri="{FF2B5EF4-FFF2-40B4-BE49-F238E27FC236}">
                  <a16:creationId xmlns="" xmlns:a16="http://schemas.microsoft.com/office/drawing/2014/main" id="{1DE04C70-2F24-442B-A640-F736459FCA62}"/>
                </a:ext>
              </a:extLst>
            </p:cNvPr>
            <p:cNvSpPr/>
            <p:nvPr/>
          </p:nvSpPr>
          <p:spPr>
            <a:xfrm rot="10800000" flipH="1">
              <a:off x="1001089" y="4503068"/>
              <a:ext cx="271465" cy="453396"/>
            </a:xfrm>
            <a:prstGeom prst="ben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Bent 6">
              <a:extLst>
                <a:ext uri="{FF2B5EF4-FFF2-40B4-BE49-F238E27FC236}">
                  <a16:creationId xmlns="" xmlns:a16="http://schemas.microsoft.com/office/drawing/2014/main" id="{CCEAFBBA-0811-42E7-A0ED-897259045F1B}"/>
                </a:ext>
              </a:extLst>
            </p:cNvPr>
            <p:cNvSpPr/>
            <p:nvPr/>
          </p:nvSpPr>
          <p:spPr>
            <a:xfrm rot="10800000">
              <a:off x="4061544" y="4503068"/>
              <a:ext cx="271465" cy="453396"/>
            </a:xfrm>
            <a:prstGeom prst="ben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0E1F3B2-6A91-4871-AEFF-7148AE379ACA}"/>
                </a:ext>
              </a:extLst>
            </p:cNvPr>
            <p:cNvSpPr txBox="1"/>
            <p:nvPr/>
          </p:nvSpPr>
          <p:spPr>
            <a:xfrm>
              <a:off x="381775" y="4116706"/>
              <a:ext cx="1323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Regurgitating</a:t>
              </a:r>
              <a:endParaRPr lang="en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138BE2A-D031-43ED-BC47-C5CE8316127C}"/>
                </a:ext>
              </a:extLst>
            </p:cNvPr>
            <p:cNvSpPr/>
            <p:nvPr/>
          </p:nvSpPr>
          <p:spPr>
            <a:xfrm>
              <a:off x="1339251" y="3376022"/>
              <a:ext cx="2691385" cy="594802"/>
            </a:xfrm>
            <a:prstGeom prst="rect">
              <a:avLst/>
            </a:prstGeom>
            <a:noFill/>
          </p:spPr>
          <p:txBody>
            <a:bodyPr wrap="square" lIns="101370" tIns="50685" rIns="101370" bIns="50685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5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Times New Roman" panose="02020603050405020304" pitchFamily="18" charset="0"/>
                </a:rPr>
                <a:t>Education 2.0</a:t>
              </a:r>
              <a:endParaRPr lang="id-ID" sz="1400" b="1" spc="55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226046B-1F48-426D-AA64-F32B49B768A6}"/>
                </a:ext>
              </a:extLst>
            </p:cNvPr>
            <p:cNvSpPr txBox="1"/>
            <p:nvPr/>
          </p:nvSpPr>
          <p:spPr>
            <a:xfrm>
              <a:off x="1088833" y="3838844"/>
              <a:ext cx="3192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Learn as receptacles of knowledge  </a:t>
              </a:r>
              <a:endParaRPr lang="ko-KR" altLang="en-US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383BB51-6FC1-4CD7-984D-71A8EDB7C774}"/>
                </a:ext>
              </a:extLst>
            </p:cNvPr>
            <p:cNvSpPr txBox="1"/>
            <p:nvPr/>
          </p:nvSpPr>
          <p:spPr>
            <a:xfrm>
              <a:off x="3640309" y="4156247"/>
              <a:ext cx="1181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Responding</a:t>
              </a:r>
              <a:endParaRPr lang="en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728F3D3-2E78-4E53-87D9-B8CC29157AC7}"/>
              </a:ext>
            </a:extLst>
          </p:cNvPr>
          <p:cNvGrpSpPr/>
          <p:nvPr/>
        </p:nvGrpSpPr>
        <p:grpSpPr>
          <a:xfrm>
            <a:off x="218937" y="559370"/>
            <a:ext cx="2691385" cy="2252493"/>
            <a:chOff x="569190" y="371480"/>
            <a:chExt cx="2691385" cy="225249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540D068-B105-44BE-9EDE-44A0C8AAAC38}"/>
                </a:ext>
              </a:extLst>
            </p:cNvPr>
            <p:cNvSpPr/>
            <p:nvPr/>
          </p:nvSpPr>
          <p:spPr>
            <a:xfrm>
              <a:off x="569190" y="371480"/>
              <a:ext cx="2691385" cy="594802"/>
            </a:xfrm>
            <a:prstGeom prst="rect">
              <a:avLst/>
            </a:prstGeom>
            <a:noFill/>
          </p:spPr>
          <p:txBody>
            <a:bodyPr wrap="square" lIns="101370" tIns="50685" rIns="101370" bIns="50685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5" dirty="0">
                  <a:ln w="11430"/>
                  <a:solidFill>
                    <a:schemeClr val="accent5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Times New Roman" panose="02020603050405020304" pitchFamily="18" charset="0"/>
                </a:rPr>
                <a:t>Education 1.0</a:t>
              </a:r>
              <a:endParaRPr lang="id-ID" sz="1400" b="1" spc="55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4" descr="Classroom Images | Free Vectors, Stock Photos &amp;amp; PSD">
              <a:extLst>
                <a:ext uri="{FF2B5EF4-FFF2-40B4-BE49-F238E27FC236}">
                  <a16:creationId xmlns="" xmlns:a16="http://schemas.microsoft.com/office/drawing/2014/main" id="{4E4DE6E0-C89B-4A7A-8139-2C86CBB60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31" y="1225393"/>
              <a:ext cx="1398580" cy="1398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BF1928D-E0C7-4CAB-B514-470B9BBE8A9F}"/>
                </a:ext>
              </a:extLst>
            </p:cNvPr>
            <p:cNvSpPr txBox="1"/>
            <p:nvPr/>
          </p:nvSpPr>
          <p:spPr>
            <a:xfrm>
              <a:off x="639671" y="872240"/>
              <a:ext cx="16445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Teacher centered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941D6E6-102F-4F76-A09A-71ABD67CAC6D}"/>
              </a:ext>
            </a:extLst>
          </p:cNvPr>
          <p:cNvGrpSpPr/>
          <p:nvPr/>
        </p:nvGrpSpPr>
        <p:grpSpPr>
          <a:xfrm>
            <a:off x="2442829" y="551186"/>
            <a:ext cx="6689031" cy="3612558"/>
            <a:chOff x="2264417" y="450950"/>
            <a:chExt cx="6689031" cy="3612558"/>
          </a:xfrm>
        </p:grpSpPr>
        <p:pic>
          <p:nvPicPr>
            <p:cNvPr id="17" name="Picture 12" descr="Project-Based Learning Model – Learning to participate (LEAP)">
              <a:extLst>
                <a:ext uri="{FF2B5EF4-FFF2-40B4-BE49-F238E27FC236}">
                  <a16:creationId xmlns="" xmlns:a16="http://schemas.microsoft.com/office/drawing/2014/main" id="{505B2802-1674-4D76-8F08-1B58F63EE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201" y="785342"/>
              <a:ext cx="2013247" cy="137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7 Questions to Ask When Networking | by Rashi Desai | The Startup | Medium">
              <a:extLst>
                <a:ext uri="{FF2B5EF4-FFF2-40B4-BE49-F238E27FC236}">
                  <a16:creationId xmlns="" xmlns:a16="http://schemas.microsoft.com/office/drawing/2014/main" id="{51DB0B9B-A3B8-4A76-9A95-D3EF353AC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623" y="469778"/>
              <a:ext cx="1302943" cy="96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Meja Bundar, Pertemuan, Infographic gambar png">
              <a:extLst>
                <a:ext uri="{FF2B5EF4-FFF2-40B4-BE49-F238E27FC236}">
                  <a16:creationId xmlns="" xmlns:a16="http://schemas.microsoft.com/office/drawing/2014/main" id="{5F78CC28-332D-45A2-A48C-5D92CC659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911" y="2111932"/>
              <a:ext cx="1351934" cy="137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Relaciones humanas png 3 » PNG Image">
              <a:extLst>
                <a:ext uri="{FF2B5EF4-FFF2-40B4-BE49-F238E27FC236}">
                  <a16:creationId xmlns="" xmlns:a16="http://schemas.microsoft.com/office/drawing/2014/main" id="{BEBA447B-FE19-43BC-A22E-042618ED4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408" y="3080632"/>
              <a:ext cx="1605355" cy="98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22C9AD6-CDDD-4F7B-B6B1-E8F928511DBF}"/>
                </a:ext>
              </a:extLst>
            </p:cNvPr>
            <p:cNvSpPr txBox="1"/>
            <p:nvPr/>
          </p:nvSpPr>
          <p:spPr>
            <a:xfrm>
              <a:off x="2264417" y="1632295"/>
              <a:ext cx="169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Collaboration and 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Interactive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9EBA93-1504-4EC8-9168-5479BAE15664}"/>
                </a:ext>
              </a:extLst>
            </p:cNvPr>
            <p:cNvSpPr txBox="1"/>
            <p:nvPr/>
          </p:nvSpPr>
          <p:spPr>
            <a:xfrm>
              <a:off x="5039324" y="2608531"/>
              <a:ext cx="169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Accessing Global</a:t>
              </a:r>
            </a:p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Expertise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7BCD76-F7C6-44D1-B409-E268B5AC20DF}"/>
                </a:ext>
              </a:extLst>
            </p:cNvPr>
            <p:cNvSpPr txBox="1"/>
            <p:nvPr/>
          </p:nvSpPr>
          <p:spPr>
            <a:xfrm>
              <a:off x="5383785" y="450950"/>
              <a:ext cx="1842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Project and Inquiry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Based Learning (PBL)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79589F-1E1F-42F7-91E1-C482397107F2}"/>
                </a:ext>
              </a:extLst>
            </p:cNvPr>
            <p:cNvSpPr txBox="1"/>
            <p:nvPr/>
          </p:nvSpPr>
          <p:spPr>
            <a:xfrm>
              <a:off x="4359614" y="765831"/>
              <a:ext cx="1200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Social </a:t>
              </a: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Networking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44CA120-3BBE-465C-95FA-B4B705E51E9B}"/>
                </a:ext>
              </a:extLst>
            </p:cNvPr>
            <p:cNvSpPr txBox="1"/>
            <p:nvPr/>
          </p:nvSpPr>
          <p:spPr>
            <a:xfrm>
              <a:off x="4902216" y="1973872"/>
              <a:ext cx="1973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  <a:cs typeface="Arial" pitchFamily="34" charset="0"/>
                </a:rPr>
                <a:t>Teacher as facilitator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6677D1D-B8B8-4353-860C-EE1022CECB1C}"/>
                </a:ext>
              </a:extLst>
            </p:cNvPr>
            <p:cNvSpPr/>
            <p:nvPr/>
          </p:nvSpPr>
          <p:spPr>
            <a:xfrm>
              <a:off x="4268513" y="1507067"/>
              <a:ext cx="2691385" cy="594802"/>
            </a:xfrm>
            <a:prstGeom prst="rect">
              <a:avLst/>
            </a:prstGeom>
            <a:noFill/>
          </p:spPr>
          <p:txBody>
            <a:bodyPr wrap="square" lIns="101370" tIns="50685" rIns="101370" bIns="50685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5" dirty="0">
                  <a:ln w="11430"/>
                  <a:solidFill>
                    <a:schemeClr val="accent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Times New Roman" panose="02020603050405020304" pitchFamily="18" charset="0"/>
                </a:rPr>
                <a:t>Education 3.0</a:t>
              </a:r>
              <a:endParaRPr lang="id-ID" sz="1400" b="1" spc="55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="" xmlns:a16="http://schemas.microsoft.com/office/drawing/2014/main" id="{74E3ABD7-FFEF-4081-BD70-2B7AF5A4A7BF}"/>
                </a:ext>
              </a:extLst>
            </p:cNvPr>
            <p:cNvSpPr/>
            <p:nvPr/>
          </p:nvSpPr>
          <p:spPr>
            <a:xfrm rot="5400000" flipH="1">
              <a:off x="4800585" y="1415737"/>
              <a:ext cx="318656" cy="114460"/>
            </a:xfrm>
            <a:prstGeom prst="rightArrow">
              <a:avLst>
                <a:gd name="adj1" fmla="val 42205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="" xmlns:a16="http://schemas.microsoft.com/office/drawing/2014/main" id="{D0C3C305-8BCC-4A6F-8028-141A18CC8C4B}"/>
                </a:ext>
              </a:extLst>
            </p:cNvPr>
            <p:cNvSpPr/>
            <p:nvPr/>
          </p:nvSpPr>
          <p:spPr>
            <a:xfrm rot="5400000" flipH="1">
              <a:off x="6118352" y="1388606"/>
              <a:ext cx="372917" cy="114460"/>
            </a:xfrm>
            <a:prstGeom prst="rightArrow">
              <a:avLst>
                <a:gd name="adj1" fmla="val 42205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="" xmlns:a16="http://schemas.microsoft.com/office/drawing/2014/main" id="{9FB9587E-2E3C-49DF-A9BC-14923BFDD301}"/>
                </a:ext>
              </a:extLst>
            </p:cNvPr>
            <p:cNvSpPr/>
            <p:nvPr/>
          </p:nvSpPr>
          <p:spPr>
            <a:xfrm rot="16200000" flipH="1" flipV="1">
              <a:off x="5729757" y="2385195"/>
              <a:ext cx="318656" cy="114460"/>
            </a:xfrm>
            <a:prstGeom prst="rightArrow">
              <a:avLst>
                <a:gd name="adj1" fmla="val 42205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="" xmlns:a16="http://schemas.microsoft.com/office/drawing/2014/main" id="{88A06B50-69DC-4A6B-9912-294710638330}"/>
                </a:ext>
              </a:extLst>
            </p:cNvPr>
            <p:cNvSpPr/>
            <p:nvPr/>
          </p:nvSpPr>
          <p:spPr>
            <a:xfrm flipH="1" flipV="1">
              <a:off x="3992184" y="1768708"/>
              <a:ext cx="318656" cy="114460"/>
            </a:xfrm>
            <a:prstGeom prst="rightArrow">
              <a:avLst>
                <a:gd name="adj1" fmla="val 42205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56FFA29-D3F9-4BBC-B3D2-44450D12A72E}"/>
              </a:ext>
            </a:extLst>
          </p:cNvPr>
          <p:cNvGrpSpPr/>
          <p:nvPr/>
        </p:nvGrpSpPr>
        <p:grpSpPr>
          <a:xfrm>
            <a:off x="4380459" y="992281"/>
            <a:ext cx="7658265" cy="5449128"/>
            <a:chOff x="3400559" y="1029468"/>
            <a:chExt cx="7658265" cy="5449128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5F360BAC-A0D5-496C-BE7F-217D85D12C5B}"/>
                </a:ext>
              </a:extLst>
            </p:cNvPr>
            <p:cNvGrpSpPr/>
            <p:nvPr/>
          </p:nvGrpSpPr>
          <p:grpSpPr>
            <a:xfrm>
              <a:off x="4989920" y="4357103"/>
              <a:ext cx="2106205" cy="923592"/>
              <a:chOff x="4284867" y="4529369"/>
              <a:chExt cx="2106205" cy="923592"/>
            </a:xfrm>
          </p:grpSpPr>
          <p:pic>
            <p:nvPicPr>
              <p:cNvPr id="64" name="Picture 18" descr="application submitted | Illustration character design, Animation design,  Illustration design">
                <a:extLst>
                  <a:ext uri="{FF2B5EF4-FFF2-40B4-BE49-F238E27FC236}">
                    <a16:creationId xmlns="" xmlns:a16="http://schemas.microsoft.com/office/drawing/2014/main" id="{9D9F2350-168F-40A2-8F94-94E74B1B8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867" y="4529369"/>
                <a:ext cx="1264053" cy="923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F17ABF55-0AB5-4F9A-AC7D-EE9AB2CFC9FE}"/>
                  </a:ext>
                </a:extLst>
              </p:cNvPr>
              <p:cNvSpPr txBox="1"/>
              <p:nvPr/>
            </p:nvSpPr>
            <p:spPr>
              <a:xfrm>
                <a:off x="5577081" y="4744944"/>
                <a:ext cx="81399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Access to Expert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CEC3BA5-D623-4327-9D00-E634E5E3A510}"/>
                </a:ext>
              </a:extLst>
            </p:cNvPr>
            <p:cNvGrpSpPr/>
            <p:nvPr/>
          </p:nvGrpSpPr>
          <p:grpSpPr>
            <a:xfrm>
              <a:off x="3400559" y="5474802"/>
              <a:ext cx="3223977" cy="871275"/>
              <a:chOff x="3400559" y="5474802"/>
              <a:chExt cx="3223977" cy="871275"/>
            </a:xfrm>
          </p:grpSpPr>
          <p:pic>
            <p:nvPicPr>
              <p:cNvPr id="62" name="Picture 14" descr="4,684 Copywriter Illustrations &amp;amp; Clip Art - iStock">
                <a:extLst>
                  <a:ext uri="{FF2B5EF4-FFF2-40B4-BE49-F238E27FC236}">
                    <a16:creationId xmlns="" xmlns:a16="http://schemas.microsoft.com/office/drawing/2014/main" id="{8C6DC560-C4D9-4529-86EA-E021D68E5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559" y="5474802"/>
                <a:ext cx="1264053" cy="871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F8C9569B-A330-47C2-A3B4-681FBF00BBDF}"/>
                  </a:ext>
                </a:extLst>
              </p:cNvPr>
              <p:cNvSpPr txBox="1"/>
              <p:nvPr/>
            </p:nvSpPr>
            <p:spPr>
              <a:xfrm>
                <a:off x="4607449" y="5664218"/>
                <a:ext cx="20170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  <a:cs typeface="Arial" pitchFamily="34" charset="0"/>
                  </a:rPr>
                  <a:t>Learners as Content Producers and Sharers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C292EC27-538B-49E1-A31B-4EDC27BE5F36}"/>
                </a:ext>
              </a:extLst>
            </p:cNvPr>
            <p:cNvGrpSpPr/>
            <p:nvPr/>
          </p:nvGrpSpPr>
          <p:grpSpPr>
            <a:xfrm>
              <a:off x="9138844" y="5365486"/>
              <a:ext cx="1919980" cy="1113110"/>
              <a:chOff x="9138844" y="5365486"/>
              <a:chExt cx="1919980" cy="1113110"/>
            </a:xfrm>
          </p:grpSpPr>
          <p:pic>
            <p:nvPicPr>
              <p:cNvPr id="60" name="Picture 22" descr="Distance Learning Resources">
                <a:extLst>
                  <a:ext uri="{FF2B5EF4-FFF2-40B4-BE49-F238E27FC236}">
                    <a16:creationId xmlns="" xmlns:a16="http://schemas.microsoft.com/office/drawing/2014/main" id="{831303ED-D4A0-45AF-A2DA-13EBD71A8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844" y="5644542"/>
                <a:ext cx="1324538" cy="834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F63E5C8-A3C0-4118-A333-1C32F6F4F548}"/>
                  </a:ext>
                </a:extLst>
              </p:cNvPr>
              <p:cNvSpPr txBox="1"/>
              <p:nvPr/>
            </p:nvSpPr>
            <p:spPr>
              <a:xfrm>
                <a:off x="9138844" y="5365486"/>
                <a:ext cx="191998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Educators as Resource Guide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585A5D6F-7929-4010-A3AE-712AA0BFF2FA}"/>
                </a:ext>
              </a:extLst>
            </p:cNvPr>
            <p:cNvGrpSpPr/>
            <p:nvPr/>
          </p:nvGrpSpPr>
          <p:grpSpPr>
            <a:xfrm>
              <a:off x="6894103" y="5442407"/>
              <a:ext cx="2124400" cy="996787"/>
              <a:chOff x="6894103" y="5442407"/>
              <a:chExt cx="2124400" cy="996787"/>
            </a:xfrm>
          </p:grpSpPr>
          <p:pic>
            <p:nvPicPr>
              <p:cNvPr id="58" name="Picture 20" descr="Biometric access control web design with people characters 2314240 Vector  Art at Vecteezy">
                <a:extLst>
                  <a:ext uri="{FF2B5EF4-FFF2-40B4-BE49-F238E27FC236}">
                    <a16:creationId xmlns="" xmlns:a16="http://schemas.microsoft.com/office/drawing/2014/main" id="{F753B627-E6D1-4268-B771-5EFDD4F16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3352" y="5651565"/>
                <a:ext cx="1215151" cy="787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955C3CF7-48FC-45E2-9465-4415D4A86A24}"/>
                  </a:ext>
                </a:extLst>
              </p:cNvPr>
              <p:cNvSpPr txBox="1"/>
              <p:nvPr/>
            </p:nvSpPr>
            <p:spPr>
              <a:xfrm>
                <a:off x="6894103" y="5442407"/>
                <a:ext cx="143502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Open Access to Information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3E3A641E-FEA7-4C12-AB47-46FEF10E8382}"/>
                </a:ext>
              </a:extLst>
            </p:cNvPr>
            <p:cNvGrpSpPr/>
            <p:nvPr/>
          </p:nvGrpSpPr>
          <p:grpSpPr>
            <a:xfrm>
              <a:off x="5824456" y="3166990"/>
              <a:ext cx="1360536" cy="1305080"/>
              <a:chOff x="5615992" y="3285128"/>
              <a:chExt cx="1360536" cy="1305080"/>
            </a:xfrm>
          </p:grpSpPr>
          <p:pic>
            <p:nvPicPr>
              <p:cNvPr id="56" name="Picture 24" descr="Free Caps Books Vectors, 1,000+ Images in AI, EPS format">
                <a:extLst>
                  <a:ext uri="{FF2B5EF4-FFF2-40B4-BE49-F238E27FC236}">
                    <a16:creationId xmlns="" xmlns:a16="http://schemas.microsoft.com/office/drawing/2014/main" id="{A2674C4B-478E-43C3-A19E-654CDE0C3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1873" y="3285128"/>
                <a:ext cx="1168774" cy="863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A67DAA0-6368-449E-AC47-ED491E9781F8}"/>
                  </a:ext>
                </a:extLst>
              </p:cNvPr>
              <p:cNvSpPr txBox="1"/>
              <p:nvPr/>
            </p:nvSpPr>
            <p:spPr>
              <a:xfrm>
                <a:off x="5615992" y="4097765"/>
                <a:ext cx="13605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The web as curriculum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E06F27F-E772-40A3-A883-0FC98CDCAE91}"/>
                </a:ext>
              </a:extLst>
            </p:cNvPr>
            <p:cNvGrpSpPr/>
            <p:nvPr/>
          </p:nvGrpSpPr>
          <p:grpSpPr>
            <a:xfrm>
              <a:off x="8605950" y="2632617"/>
              <a:ext cx="1779613" cy="1290672"/>
              <a:chOff x="8605950" y="2814320"/>
              <a:chExt cx="1779613" cy="1290672"/>
            </a:xfrm>
          </p:grpSpPr>
          <p:pic>
            <p:nvPicPr>
              <p:cNvPr id="54" name="Picture 26" descr="LINKS Center Social Network Analysis Workshop a Success | News | Gatton  College of Business and Economics">
                <a:extLst>
                  <a:ext uri="{FF2B5EF4-FFF2-40B4-BE49-F238E27FC236}">
                    <a16:creationId xmlns="" xmlns:a16="http://schemas.microsoft.com/office/drawing/2014/main" id="{1307AED0-73B3-42EE-93A2-82DA846D3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6372" y="2814320"/>
                <a:ext cx="1318768" cy="1014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D084E10D-2560-46A7-86CF-721A61AE8109}"/>
                  </a:ext>
                </a:extLst>
              </p:cNvPr>
              <p:cNvSpPr txBox="1"/>
              <p:nvPr/>
            </p:nvSpPr>
            <p:spPr>
              <a:xfrm>
                <a:off x="8605950" y="3858771"/>
                <a:ext cx="17796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Diversity of Network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A335F7C-DEC0-402D-857A-513CFA7A4BD7}"/>
                </a:ext>
              </a:extLst>
            </p:cNvPr>
            <p:cNvGrpSpPr/>
            <p:nvPr/>
          </p:nvGrpSpPr>
          <p:grpSpPr>
            <a:xfrm>
              <a:off x="8453950" y="1029468"/>
              <a:ext cx="2009432" cy="1511341"/>
              <a:chOff x="8453950" y="1136475"/>
              <a:chExt cx="2009432" cy="1511341"/>
            </a:xfrm>
          </p:grpSpPr>
          <p:pic>
            <p:nvPicPr>
              <p:cNvPr id="52" name="Picture 51" descr="Free Vector | Teacher character collection">
                <a:extLst>
                  <a:ext uri="{FF2B5EF4-FFF2-40B4-BE49-F238E27FC236}">
                    <a16:creationId xmlns="" xmlns:a16="http://schemas.microsoft.com/office/drawing/2014/main" id="{495EA71A-BC71-4424-A856-CADFCF016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3950" y="1136475"/>
                <a:ext cx="2009432" cy="1304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87AC4B4F-E1CA-4F45-BFAA-CEB6F988EDA5}"/>
                  </a:ext>
                </a:extLst>
              </p:cNvPr>
              <p:cNvSpPr txBox="1"/>
              <p:nvPr/>
            </p:nvSpPr>
            <p:spPr>
              <a:xfrm>
                <a:off x="8531769" y="2401595"/>
                <a:ext cx="18537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Learners as Teachers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BAE1E3AA-F07F-4517-8424-5A07C75E2DD6}"/>
                </a:ext>
              </a:extLst>
            </p:cNvPr>
            <p:cNvGrpSpPr/>
            <p:nvPr/>
          </p:nvGrpSpPr>
          <p:grpSpPr>
            <a:xfrm>
              <a:off x="6701516" y="2013409"/>
              <a:ext cx="1772159" cy="1455488"/>
              <a:chOff x="6484239" y="2049621"/>
              <a:chExt cx="1772159" cy="1455488"/>
            </a:xfrm>
          </p:grpSpPr>
          <p:pic>
            <p:nvPicPr>
              <p:cNvPr id="50" name="Picture 2" descr="Connecting teams by Freepik Stories #svg #png #illustration#teamwork #work # connection #connection #collab… | Flat illustration, Illustration, Building  illustration">
                <a:extLst>
                  <a:ext uri="{FF2B5EF4-FFF2-40B4-BE49-F238E27FC236}">
                    <a16:creationId xmlns="" xmlns:a16="http://schemas.microsoft.com/office/drawing/2014/main" id="{59ECE540-D163-4918-BCD6-8C7EAF7FB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5101" y="2049621"/>
                <a:ext cx="1190435" cy="1159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4F7ABCD-3B94-4120-A600-1B28BB803978}"/>
                  </a:ext>
                </a:extLst>
              </p:cNvPr>
              <p:cNvSpPr txBox="1"/>
              <p:nvPr/>
            </p:nvSpPr>
            <p:spPr>
              <a:xfrm>
                <a:off x="6484239" y="3012666"/>
                <a:ext cx="17721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rgbClr val="C00000"/>
                    </a:solidFill>
                    <a:cs typeface="Arial" pitchFamily="34" charset="0"/>
                  </a:rPr>
                  <a:t>Learner as Connection-makers</a:t>
                </a:r>
                <a:endParaRPr lang="ko-KR" altLang="en-US" sz="16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6A26C0C-5CEC-4FF4-8BF3-C5FBFC2AFA5F}"/>
                </a:ext>
              </a:extLst>
            </p:cNvPr>
            <p:cNvSpPr txBox="1"/>
            <p:nvPr/>
          </p:nvSpPr>
          <p:spPr>
            <a:xfrm>
              <a:off x="7856373" y="4529369"/>
              <a:ext cx="2529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cs typeface="Arial" pitchFamily="34" charset="0"/>
                </a:rPr>
                <a:t>Learners as Connectors, Creators, and Constructivist 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C56524E-81E5-4D66-B682-7AF9DCD24637}"/>
                </a:ext>
              </a:extLst>
            </p:cNvPr>
            <p:cNvSpPr/>
            <p:nvPr/>
          </p:nvSpPr>
          <p:spPr>
            <a:xfrm>
              <a:off x="7783510" y="4059702"/>
              <a:ext cx="2691385" cy="594802"/>
            </a:xfrm>
            <a:prstGeom prst="rect">
              <a:avLst/>
            </a:prstGeom>
            <a:noFill/>
          </p:spPr>
          <p:txBody>
            <a:bodyPr wrap="square" lIns="101370" tIns="50685" rIns="101370" bIns="50685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5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Times New Roman" panose="02020603050405020304" pitchFamily="18" charset="0"/>
                </a:rPr>
                <a:t>Education 4.0</a:t>
              </a:r>
              <a:endParaRPr lang="id-ID" sz="14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="" xmlns:a16="http://schemas.microsoft.com/office/drawing/2014/main" id="{797DF42D-44B8-4E6D-8FF2-ABC47EA40CFC}"/>
                </a:ext>
              </a:extLst>
            </p:cNvPr>
            <p:cNvSpPr/>
            <p:nvPr/>
          </p:nvSpPr>
          <p:spPr>
            <a:xfrm rot="17019909">
              <a:off x="7770397" y="3303260"/>
              <a:ext cx="1617956" cy="6299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="" xmlns:a16="http://schemas.microsoft.com/office/drawing/2014/main" id="{29215D89-B420-4507-95E2-B48AE3A95CF6}"/>
                </a:ext>
              </a:extLst>
            </p:cNvPr>
            <p:cNvSpPr/>
            <p:nvPr/>
          </p:nvSpPr>
          <p:spPr>
            <a:xfrm rot="16200000">
              <a:off x="9767989" y="4025755"/>
              <a:ext cx="246220" cy="4571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="" xmlns:a16="http://schemas.microsoft.com/office/drawing/2014/main" id="{D60113FC-7700-48C7-808B-7324F02F844C}"/>
                </a:ext>
              </a:extLst>
            </p:cNvPr>
            <p:cNvSpPr/>
            <p:nvPr/>
          </p:nvSpPr>
          <p:spPr>
            <a:xfrm rot="10800000">
              <a:off x="7132558" y="4788701"/>
              <a:ext cx="670794" cy="7204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="" xmlns:a16="http://schemas.microsoft.com/office/drawing/2014/main" id="{4380C05D-DDEF-4486-9BF6-DD3173300BB5}"/>
                </a:ext>
              </a:extLst>
            </p:cNvPr>
            <p:cNvSpPr/>
            <p:nvPr/>
          </p:nvSpPr>
          <p:spPr>
            <a:xfrm rot="12388319">
              <a:off x="7045251" y="4398546"/>
              <a:ext cx="789131" cy="7204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="" xmlns:a16="http://schemas.microsoft.com/office/drawing/2014/main" id="{44B15D3F-C779-4C04-B2DE-B8516A228634}"/>
                </a:ext>
              </a:extLst>
            </p:cNvPr>
            <p:cNvSpPr/>
            <p:nvPr/>
          </p:nvSpPr>
          <p:spPr>
            <a:xfrm rot="9832819">
              <a:off x="5945496" y="5250842"/>
              <a:ext cx="1940588" cy="6078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="" xmlns:a16="http://schemas.microsoft.com/office/drawing/2014/main" id="{579D27C5-2AA1-416A-B1A1-1A64B4214E6A}"/>
                </a:ext>
              </a:extLst>
            </p:cNvPr>
            <p:cNvSpPr/>
            <p:nvPr/>
          </p:nvSpPr>
          <p:spPr>
            <a:xfrm rot="14851952">
              <a:off x="7432020" y="3778629"/>
              <a:ext cx="723976" cy="7204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="" xmlns:a16="http://schemas.microsoft.com/office/drawing/2014/main" id="{3AF24976-E1A7-4297-A4F8-A63DAA7E9B61}"/>
                </a:ext>
              </a:extLst>
            </p:cNvPr>
            <p:cNvSpPr/>
            <p:nvPr/>
          </p:nvSpPr>
          <p:spPr>
            <a:xfrm rot="5400000" flipV="1">
              <a:off x="9722545" y="5193342"/>
              <a:ext cx="246220" cy="4571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="" xmlns:a16="http://schemas.microsoft.com/office/drawing/2014/main" id="{4E285109-ACB8-4BA3-9213-76C680594CBB}"/>
                </a:ext>
              </a:extLst>
            </p:cNvPr>
            <p:cNvSpPr/>
            <p:nvPr/>
          </p:nvSpPr>
          <p:spPr>
            <a:xfrm rot="5400000" flipV="1">
              <a:off x="7889168" y="5263478"/>
              <a:ext cx="324338" cy="4572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418" y="0"/>
            <a:ext cx="508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REVOLUSI PEMBELAJARAN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1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37127F-7A51-4AD9-A4A6-05686ABFB006}"/>
              </a:ext>
            </a:extLst>
          </p:cNvPr>
          <p:cNvSpPr txBox="1"/>
          <p:nvPr/>
        </p:nvSpPr>
        <p:spPr>
          <a:xfrm>
            <a:off x="5599611" y="1363973"/>
            <a:ext cx="5399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"It is not the strongest species that survive, nor the most intelligent, but the ones most responsive to change"</a:t>
            </a:r>
            <a:endParaRPr lang="en-ID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1BBA12-1837-4D29-A84F-846AD22D4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" y="571500"/>
            <a:ext cx="4772025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7B7B53-B7D0-41D6-B698-2344D01F910B}"/>
              </a:ext>
            </a:extLst>
          </p:cNvPr>
          <p:cNvSpPr txBox="1"/>
          <p:nvPr/>
        </p:nvSpPr>
        <p:spPr>
          <a:xfrm>
            <a:off x="8482148" y="4751622"/>
            <a:ext cx="197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-Charles Darwin-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2268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2383D7C-31C5-4870-9243-F19DBD1B2A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772150" cy="516731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B0F95F-C0FC-49C0-9876-022A334F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62" y="1058815"/>
            <a:ext cx="4980792" cy="2656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A4995E-13D7-4DE7-A36C-E3790D0B1989}"/>
              </a:ext>
            </a:extLst>
          </p:cNvPr>
          <p:cNvSpPr txBox="1"/>
          <p:nvPr/>
        </p:nvSpPr>
        <p:spPr>
          <a:xfrm>
            <a:off x="7369882" y="1602051"/>
            <a:ext cx="330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measure of intelligence is the ability to change</a:t>
            </a:r>
            <a:endParaRPr lang="en-ID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2057C3-08FA-4B6C-81EA-65B9E1419C7E}"/>
              </a:ext>
            </a:extLst>
          </p:cNvPr>
          <p:cNvSpPr txBox="1"/>
          <p:nvPr/>
        </p:nvSpPr>
        <p:spPr>
          <a:xfrm>
            <a:off x="9022078" y="3599506"/>
            <a:ext cx="197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-Albert Einstein-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112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5AC03E-DADB-4D63-9C6E-8BABC661D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" y="59436"/>
            <a:ext cx="10287000" cy="58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D5B1-456D-464D-AC95-147A9736835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28" y="789081"/>
            <a:ext cx="1013544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70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"/>
          <p:cNvPicPr preferRelativeResize="0"/>
          <p:nvPr/>
        </p:nvPicPr>
        <p:blipFill rotWithShape="1">
          <a:blip r:embed="rId3">
            <a:alphaModFix/>
          </a:blip>
          <a:srcRect l="28613" r="-17281"/>
          <a:stretch/>
        </p:blipFill>
        <p:spPr>
          <a:xfrm flipH="1">
            <a:off x="4581736" y="727200"/>
            <a:ext cx="7610265" cy="60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"/>
          <p:cNvSpPr/>
          <p:nvPr/>
        </p:nvSpPr>
        <p:spPr>
          <a:xfrm>
            <a:off x="7089433" y="814467"/>
            <a:ext cx="5102400" cy="5616800"/>
          </a:xfrm>
          <a:prstGeom prst="rect">
            <a:avLst/>
          </a:prstGeom>
          <a:solidFill>
            <a:srgbClr val="CFE2F3">
              <a:alpha val="42745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"/>
          <p:cNvSpPr/>
          <p:nvPr/>
        </p:nvSpPr>
        <p:spPr>
          <a:xfrm rot="5400000">
            <a:off x="1200885" y="-1209749"/>
            <a:ext cx="6392833" cy="87946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"/>
          <p:cNvSpPr txBox="1"/>
          <p:nvPr/>
        </p:nvSpPr>
        <p:spPr>
          <a:xfrm>
            <a:off x="0" y="-8867"/>
            <a:ext cx="12192000" cy="872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800" b="1" dirty="0" smtClean="0">
                <a:solidFill>
                  <a:srgbClr val="17406D"/>
                </a:solidFill>
                <a:latin typeface="Arial"/>
                <a:ea typeface="Arial"/>
                <a:cs typeface="Arial"/>
                <a:sym typeface="Arial"/>
              </a:rPr>
              <a:t>ISU STRATEGIS KEBIJAKAN PEMBELAJARAN DI MADRASAH</a:t>
            </a:r>
            <a:endParaRPr sz="2800" b="1" dirty="0">
              <a:solidFill>
                <a:srgbClr val="1740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"/>
          <p:cNvSpPr txBox="1"/>
          <p:nvPr/>
        </p:nvSpPr>
        <p:spPr>
          <a:xfrm>
            <a:off x="655195" y="4042545"/>
            <a:ext cx="7853082" cy="190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US" sz="3600" b="1" dirty="0" smtClean="0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Implementasi </a:t>
            </a:r>
            <a:endParaRPr lang="en-US" sz="3600" b="1" dirty="0" smtClean="0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100"/>
            </a:pPr>
            <a:r>
              <a:rPr lang="en-US" sz="3600" b="1" dirty="0" smtClean="0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(Pembinaan dan Pengembangan)</a:t>
            </a:r>
            <a:endParaRPr lang="en-US" sz="3600" b="1" dirty="0" smtClean="0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100"/>
            </a:pPr>
            <a:r>
              <a:rPr lang="en-US" sz="3600" b="1" dirty="0" smtClean="0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Kurikulum </a:t>
            </a:r>
            <a:r>
              <a:rPr lang="en-US" sz="3600" b="1" dirty="0" smtClean="0">
                <a:solidFill>
                  <a:srgbClr val="102F62"/>
                </a:solidFill>
                <a:latin typeface="Arial"/>
                <a:ea typeface="Arial"/>
                <a:cs typeface="Arial"/>
                <a:sym typeface="Arial"/>
              </a:rPr>
              <a:t>Prototipe</a:t>
            </a:r>
            <a:endParaRPr sz="3600" b="1" dirty="0">
              <a:solidFill>
                <a:srgbClr val="102F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"/>
          <p:cNvSpPr/>
          <p:nvPr/>
        </p:nvSpPr>
        <p:spPr>
          <a:xfrm>
            <a:off x="0" y="6365801"/>
            <a:ext cx="12192000" cy="492300"/>
          </a:xfrm>
          <a:prstGeom prst="roundRect">
            <a:avLst>
              <a:gd name="adj" fmla="val 0"/>
            </a:avLst>
          </a:prstGeom>
          <a:solidFill>
            <a:srgbClr val="01306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38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</TotalTime>
  <Words>1142</Words>
  <Application>Microsoft Office PowerPoint</Application>
  <PresentationFormat>Custom</PresentationFormat>
  <Paragraphs>156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Penentuan strategi dan regulasi Kurikulum Prototipe pada Madrasah</vt:lpstr>
      <vt:lpstr>Jam pelajaran (jp) diatur oleh pusat per tahun, bukan per minggu</vt:lpstr>
      <vt:lpstr>Usaha mewujudkan siswa mandiri berprestasi dilakukan melalui  kegiatan yang fleksibel, tidak rutin/terstruktur, dan lebih berpusat pada siswa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Rythia Afkar</dc:creator>
  <cp:lastModifiedBy>User</cp:lastModifiedBy>
  <cp:revision>199</cp:revision>
  <cp:lastPrinted>2019-11-28T02:57:57Z</cp:lastPrinted>
  <dcterms:created xsi:type="dcterms:W3CDTF">2018-11-26T06:21:28Z</dcterms:created>
  <dcterms:modified xsi:type="dcterms:W3CDTF">2022-01-19T07:43:07Z</dcterms:modified>
</cp:coreProperties>
</file>