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3" r:id="rId2"/>
    <p:sldId id="283" r:id="rId3"/>
    <p:sldId id="288" r:id="rId4"/>
    <p:sldId id="284" r:id="rId5"/>
    <p:sldId id="280" r:id="rId6"/>
    <p:sldId id="285" r:id="rId7"/>
    <p:sldId id="296" r:id="rId8"/>
    <p:sldId id="286" r:id="rId9"/>
    <p:sldId id="297" r:id="rId10"/>
    <p:sldId id="299" r:id="rId11"/>
    <p:sldId id="298" r:id="rId12"/>
    <p:sldId id="300" r:id="rId13"/>
    <p:sldId id="301" r:id="rId14"/>
    <p:sldId id="303" r:id="rId15"/>
    <p:sldId id="304" r:id="rId16"/>
    <p:sldId id="305" r:id="rId17"/>
    <p:sldId id="306" r:id="rId18"/>
    <p:sldId id="307" r:id="rId19"/>
    <p:sldId id="308" r:id="rId20"/>
    <p:sldId id="309" r:id="rId21"/>
    <p:sldId id="310" r:id="rId22"/>
    <p:sldId id="311" r:id="rId23"/>
    <p:sldId id="314" r:id="rId24"/>
    <p:sldId id="315" r:id="rId25"/>
    <p:sldId id="316" r:id="rId26"/>
    <p:sldId id="317" r:id="rId27"/>
    <p:sldId id="318" r:id="rId28"/>
    <p:sldId id="295" r:id="rId29"/>
    <p:sldId id="287" r:id="rId30"/>
    <p:sldId id="292" r:id="rId31"/>
    <p:sldId id="293" r:id="rId32"/>
    <p:sldId id="289" r:id="rId33"/>
    <p:sldId id="290" r:id="rId34"/>
    <p:sldId id="27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24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13" autoAdjust="0"/>
  </p:normalViewPr>
  <p:slideViewPr>
    <p:cSldViewPr snapToGrid="0">
      <p:cViewPr varScale="1">
        <p:scale>
          <a:sx n="75" d="100"/>
          <a:sy n="75" d="100"/>
        </p:scale>
        <p:origin x="2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E1B17-D4BB-4AC3-9040-21304E866AFE}" type="datetimeFigureOut">
              <a:rPr lang="en-GB" smtClean="0"/>
              <a:t>26/10/2020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8BB01-D6AA-4B11-8841-400D435EEAFC}" type="slidenum">
              <a:rPr lang="en-GB" smtClean="0"/>
              <a:t>‹#›</a:t>
            </a:fld>
            <a:endParaRPr lang="en-GB"/>
          </a:p>
        </p:txBody>
      </p:sp>
    </p:spTree>
    <p:extLst>
      <p:ext uri="{BB962C8B-B14F-4D97-AF65-F5344CB8AC3E}">
        <p14:creationId xmlns:p14="http://schemas.microsoft.com/office/powerpoint/2010/main" val="427706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A8BB01-D6AA-4B11-8841-400D435EEAFC}" type="slidenum">
              <a:rPr lang="en-GB" smtClean="0"/>
              <a:t>2</a:t>
            </a:fld>
            <a:endParaRPr lang="en-GB"/>
          </a:p>
        </p:txBody>
      </p:sp>
    </p:spTree>
    <p:extLst>
      <p:ext uri="{BB962C8B-B14F-4D97-AF65-F5344CB8AC3E}">
        <p14:creationId xmlns:p14="http://schemas.microsoft.com/office/powerpoint/2010/main" val="259945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A8BB01-D6AA-4B11-8841-400D435EEAFC}" type="slidenum">
              <a:rPr lang="en-GB" smtClean="0"/>
              <a:t>4</a:t>
            </a:fld>
            <a:endParaRPr lang="en-GB"/>
          </a:p>
        </p:txBody>
      </p:sp>
    </p:spTree>
    <p:extLst>
      <p:ext uri="{BB962C8B-B14F-4D97-AF65-F5344CB8AC3E}">
        <p14:creationId xmlns:p14="http://schemas.microsoft.com/office/powerpoint/2010/main" val="206015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A8BB01-D6AA-4B11-8841-400D435EEAFC}" type="slidenum">
              <a:rPr lang="en-GB" smtClean="0"/>
              <a:t>6</a:t>
            </a:fld>
            <a:endParaRPr lang="en-GB"/>
          </a:p>
        </p:txBody>
      </p:sp>
    </p:spTree>
    <p:extLst>
      <p:ext uri="{BB962C8B-B14F-4D97-AF65-F5344CB8AC3E}">
        <p14:creationId xmlns:p14="http://schemas.microsoft.com/office/powerpoint/2010/main" val="507407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D9C06E1-2C41-4CCC-A719-F062978600BC}" type="datetimeFigureOut">
              <a:rPr lang="en-GB" smtClean="0"/>
              <a:t>26/10/2020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BE438-BA5B-4BDC-9A8A-8EDC5CFD6946}" type="slidenum">
              <a:rPr lang="en-GB" smtClean="0"/>
              <a:t>‹#›</a:t>
            </a:fld>
            <a:endParaRPr lang="en-GB"/>
          </a:p>
        </p:txBody>
      </p:sp>
    </p:spTree>
    <p:extLst>
      <p:ext uri="{BB962C8B-B14F-4D97-AF65-F5344CB8AC3E}">
        <p14:creationId xmlns:p14="http://schemas.microsoft.com/office/powerpoint/2010/main" val="495354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9C06E1-2C41-4CCC-A719-F062978600BC}" type="datetimeFigureOut">
              <a:rPr lang="en-GB" smtClean="0"/>
              <a:t>26/10/2020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BE438-BA5B-4BDC-9A8A-8EDC5CFD6946}" type="slidenum">
              <a:rPr lang="en-GB" smtClean="0"/>
              <a:t>‹#›</a:t>
            </a:fld>
            <a:endParaRPr lang="en-GB"/>
          </a:p>
        </p:txBody>
      </p:sp>
    </p:spTree>
    <p:extLst>
      <p:ext uri="{BB962C8B-B14F-4D97-AF65-F5344CB8AC3E}">
        <p14:creationId xmlns:p14="http://schemas.microsoft.com/office/powerpoint/2010/main" val="2037249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9C06E1-2C41-4CCC-A719-F062978600BC}" type="datetimeFigureOut">
              <a:rPr lang="en-GB" smtClean="0"/>
              <a:t>26/10/2020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BE438-BA5B-4BDC-9A8A-8EDC5CFD6946}" type="slidenum">
              <a:rPr lang="en-GB" smtClean="0"/>
              <a:t>‹#›</a:t>
            </a:fld>
            <a:endParaRPr lang="en-GB"/>
          </a:p>
        </p:txBody>
      </p:sp>
    </p:spTree>
    <p:extLst>
      <p:ext uri="{BB962C8B-B14F-4D97-AF65-F5344CB8AC3E}">
        <p14:creationId xmlns:p14="http://schemas.microsoft.com/office/powerpoint/2010/main" val="117495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9C06E1-2C41-4CCC-A719-F062978600BC}" type="datetimeFigureOut">
              <a:rPr lang="en-GB" smtClean="0"/>
              <a:t>26/10/2020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BE438-BA5B-4BDC-9A8A-8EDC5CFD6946}" type="slidenum">
              <a:rPr lang="en-GB" smtClean="0"/>
              <a:t>‹#›</a:t>
            </a:fld>
            <a:endParaRPr lang="en-GB"/>
          </a:p>
        </p:txBody>
      </p:sp>
    </p:spTree>
    <p:extLst>
      <p:ext uri="{BB962C8B-B14F-4D97-AF65-F5344CB8AC3E}">
        <p14:creationId xmlns:p14="http://schemas.microsoft.com/office/powerpoint/2010/main" val="413591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9C06E1-2C41-4CCC-A719-F062978600BC}" type="datetimeFigureOut">
              <a:rPr lang="en-GB" smtClean="0"/>
              <a:t>26/10/2020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BE438-BA5B-4BDC-9A8A-8EDC5CFD6946}" type="slidenum">
              <a:rPr lang="en-GB" smtClean="0"/>
              <a:t>‹#›</a:t>
            </a:fld>
            <a:endParaRPr lang="en-GB"/>
          </a:p>
        </p:txBody>
      </p:sp>
    </p:spTree>
    <p:extLst>
      <p:ext uri="{BB962C8B-B14F-4D97-AF65-F5344CB8AC3E}">
        <p14:creationId xmlns:p14="http://schemas.microsoft.com/office/powerpoint/2010/main" val="328683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D9C06E1-2C41-4CCC-A719-F062978600BC}" type="datetimeFigureOut">
              <a:rPr lang="en-GB" smtClean="0"/>
              <a:t>26/10/2020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7BE438-BA5B-4BDC-9A8A-8EDC5CFD6946}" type="slidenum">
              <a:rPr lang="en-GB" smtClean="0"/>
              <a:t>‹#›</a:t>
            </a:fld>
            <a:endParaRPr lang="en-GB"/>
          </a:p>
        </p:txBody>
      </p:sp>
    </p:spTree>
    <p:extLst>
      <p:ext uri="{BB962C8B-B14F-4D97-AF65-F5344CB8AC3E}">
        <p14:creationId xmlns:p14="http://schemas.microsoft.com/office/powerpoint/2010/main" val="1428245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D9C06E1-2C41-4CCC-A719-F062978600BC}" type="datetimeFigureOut">
              <a:rPr lang="en-GB" smtClean="0"/>
              <a:t>26/10/2020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7BE438-BA5B-4BDC-9A8A-8EDC5CFD6946}" type="slidenum">
              <a:rPr lang="en-GB" smtClean="0"/>
              <a:t>‹#›</a:t>
            </a:fld>
            <a:endParaRPr lang="en-GB"/>
          </a:p>
        </p:txBody>
      </p:sp>
    </p:spTree>
    <p:extLst>
      <p:ext uri="{BB962C8B-B14F-4D97-AF65-F5344CB8AC3E}">
        <p14:creationId xmlns:p14="http://schemas.microsoft.com/office/powerpoint/2010/main" val="34795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9C06E1-2C41-4CCC-A719-F062978600BC}" type="datetimeFigureOut">
              <a:rPr lang="en-GB" smtClean="0"/>
              <a:t>26/10/2020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7BE438-BA5B-4BDC-9A8A-8EDC5CFD6946}" type="slidenum">
              <a:rPr lang="en-GB" smtClean="0"/>
              <a:t>‹#›</a:t>
            </a:fld>
            <a:endParaRPr lang="en-GB"/>
          </a:p>
        </p:txBody>
      </p:sp>
    </p:spTree>
    <p:extLst>
      <p:ext uri="{BB962C8B-B14F-4D97-AF65-F5344CB8AC3E}">
        <p14:creationId xmlns:p14="http://schemas.microsoft.com/office/powerpoint/2010/main" val="425627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C06E1-2C41-4CCC-A719-F062978600BC}" type="datetimeFigureOut">
              <a:rPr lang="en-GB" smtClean="0"/>
              <a:t>26/10/2020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7BE438-BA5B-4BDC-9A8A-8EDC5CFD6946}" type="slidenum">
              <a:rPr lang="en-GB" smtClean="0"/>
              <a:t>‹#›</a:t>
            </a:fld>
            <a:endParaRPr lang="en-GB"/>
          </a:p>
        </p:txBody>
      </p:sp>
    </p:spTree>
    <p:extLst>
      <p:ext uri="{BB962C8B-B14F-4D97-AF65-F5344CB8AC3E}">
        <p14:creationId xmlns:p14="http://schemas.microsoft.com/office/powerpoint/2010/main" val="329726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C06E1-2C41-4CCC-A719-F062978600BC}" type="datetimeFigureOut">
              <a:rPr lang="en-GB" smtClean="0"/>
              <a:t>26/10/2020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7BE438-BA5B-4BDC-9A8A-8EDC5CFD6946}" type="slidenum">
              <a:rPr lang="en-GB" smtClean="0"/>
              <a:t>‹#›</a:t>
            </a:fld>
            <a:endParaRPr lang="en-GB"/>
          </a:p>
        </p:txBody>
      </p:sp>
    </p:spTree>
    <p:extLst>
      <p:ext uri="{BB962C8B-B14F-4D97-AF65-F5344CB8AC3E}">
        <p14:creationId xmlns:p14="http://schemas.microsoft.com/office/powerpoint/2010/main" val="193517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C06E1-2C41-4CCC-A719-F062978600BC}" type="datetimeFigureOut">
              <a:rPr lang="en-GB" smtClean="0"/>
              <a:t>26/10/2020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7BE438-BA5B-4BDC-9A8A-8EDC5CFD6946}" type="slidenum">
              <a:rPr lang="en-GB" smtClean="0"/>
              <a:t>‹#›</a:t>
            </a:fld>
            <a:endParaRPr lang="en-GB"/>
          </a:p>
        </p:txBody>
      </p:sp>
    </p:spTree>
    <p:extLst>
      <p:ext uri="{BB962C8B-B14F-4D97-AF65-F5344CB8AC3E}">
        <p14:creationId xmlns:p14="http://schemas.microsoft.com/office/powerpoint/2010/main" val="272837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C06E1-2C41-4CCC-A719-F062978600BC}" type="datetimeFigureOut">
              <a:rPr lang="en-GB" smtClean="0"/>
              <a:t>26/10/2020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BE438-BA5B-4BDC-9A8A-8EDC5CFD6946}" type="slidenum">
              <a:rPr lang="en-GB" smtClean="0"/>
              <a:t>‹#›</a:t>
            </a:fld>
            <a:endParaRPr lang="en-GB"/>
          </a:p>
        </p:txBody>
      </p:sp>
    </p:spTree>
    <p:extLst>
      <p:ext uri="{BB962C8B-B14F-4D97-AF65-F5344CB8AC3E}">
        <p14:creationId xmlns:p14="http://schemas.microsoft.com/office/powerpoint/2010/main" val="289420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verywellmind.com/what-is-object-permanence-279540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link.springer.com/article/10.1007/s40889-016-0016-9#ref-CR9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88900"/>
            <a:ext cx="7493000" cy="1803400"/>
          </a:xfrm>
          <a:solidFill>
            <a:schemeClr val="accent6">
              <a:lumMod val="60000"/>
              <a:lumOff val="4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en-GB" b="1" dirty="0">
                <a:solidFill>
                  <a:schemeClr val="bg1"/>
                </a:solidFill>
                <a:latin typeface="Algerian" panose="04020705040A02060702" pitchFamily="82" charset="0"/>
                <a:cs typeface="Calibri" panose="020F0502020204030204" pitchFamily="34" charset="0"/>
              </a:rPr>
              <a:t>Learning Religious and Moral Values For Early Childhood Using a Neuroscience Approach</a:t>
            </a:r>
            <a:r>
              <a:rPr lang="en-GB" sz="1600" dirty="0"/>
              <a:t/>
            </a:r>
            <a:br>
              <a:rPr lang="en-GB" sz="1600" dirty="0"/>
            </a:br>
            <a:endParaRPr lang="en-GB" sz="1600" b="1" dirty="0">
              <a:solidFill>
                <a:schemeClr val="bg1"/>
              </a:solidFill>
              <a:latin typeface="Algerian" panose="04020705040A02060702" pitchFamily="82" charset="0"/>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3828" b="13828"/>
          <a:stretch>
            <a:fillRect/>
          </a:stretch>
        </p:blipFill>
        <p:spPr>
          <a:xfrm>
            <a:off x="8966200" y="1028700"/>
            <a:ext cx="3009900" cy="3848100"/>
          </a:xfrm>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Text Placeholder 3"/>
          <p:cNvSpPr>
            <a:spLocks noGrp="1"/>
          </p:cNvSpPr>
          <p:nvPr>
            <p:ph type="body" sz="half" idx="2"/>
          </p:nvPr>
        </p:nvSpPr>
        <p:spPr>
          <a:xfrm>
            <a:off x="1193800" y="2057400"/>
            <a:ext cx="7493000" cy="4470400"/>
          </a:xfrm>
          <a:solidFill>
            <a:schemeClr val="accent2">
              <a:lumMod val="60000"/>
              <a:lumOff val="40000"/>
            </a:schemeClr>
          </a:solid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endParaRPr lang="en-IN" sz="3200" dirty="0" smtClean="0">
              <a:latin typeface="Times New Roman" panose="02020603050405020304" pitchFamily="18" charset="0"/>
              <a:cs typeface="Times New Roman" panose="02020603050405020304" pitchFamily="18" charset="0"/>
            </a:endParaRPr>
          </a:p>
          <a:p>
            <a:pPr algn="ctr"/>
            <a:r>
              <a:rPr lang="en-IN" sz="2400" b="1" dirty="0" smtClean="0">
                <a:latin typeface="Times New Roman" panose="02020603050405020304" pitchFamily="18" charset="0"/>
                <a:cs typeface="Times New Roman" panose="02020603050405020304" pitchFamily="18" charset="0"/>
              </a:rPr>
              <a:t>By </a:t>
            </a:r>
          </a:p>
          <a:p>
            <a:pPr algn="ctr"/>
            <a:endParaRPr lang="en-IN" sz="3200" dirty="0" smtClean="0">
              <a:latin typeface="Times New Roman" panose="02020603050405020304" pitchFamily="18" charset="0"/>
              <a:cs typeface="Times New Roman" panose="02020603050405020304" pitchFamily="18" charset="0"/>
            </a:endParaRPr>
          </a:p>
          <a:p>
            <a:pPr algn="ctr"/>
            <a:r>
              <a:rPr lang="en-IN" sz="4800" b="1" dirty="0" smtClean="0">
                <a:solidFill>
                  <a:schemeClr val="bg1"/>
                </a:solidFill>
                <a:latin typeface="Algerian" panose="04020705040A02060702" pitchFamily="82" charset="0"/>
                <a:cs typeface="Times New Roman" panose="02020603050405020304" pitchFamily="18" charset="0"/>
              </a:rPr>
              <a:t>Prof (Dr.) Nasrin</a:t>
            </a:r>
          </a:p>
          <a:p>
            <a:pPr algn="ctr"/>
            <a:r>
              <a:rPr lang="en-IN" sz="3200" b="1" dirty="0" smtClean="0">
                <a:latin typeface="Tw Cen MT Condensed Extra Bold" panose="020B0803020202020204" pitchFamily="34" charset="0"/>
                <a:cs typeface="Times New Roman" panose="02020603050405020304" pitchFamily="18" charset="0"/>
              </a:rPr>
              <a:t>Chairperson Department Of Education</a:t>
            </a:r>
          </a:p>
          <a:p>
            <a:pPr algn="ctr"/>
            <a:r>
              <a:rPr lang="en-IN" sz="3200" b="1" dirty="0" smtClean="0">
                <a:latin typeface="Berlin Sans FB" panose="020E0602020502020306" pitchFamily="34" charset="0"/>
                <a:cs typeface="Times New Roman" panose="02020603050405020304" pitchFamily="18" charset="0"/>
              </a:rPr>
              <a:t>Aligarh Muslim University, </a:t>
            </a:r>
          </a:p>
          <a:p>
            <a:pPr algn="ctr"/>
            <a:r>
              <a:rPr lang="en-IN" sz="3200" b="1" dirty="0" smtClean="0">
                <a:latin typeface="Berlin Sans FB" panose="020E0602020502020306" pitchFamily="34" charset="0"/>
                <a:cs typeface="Times New Roman" panose="02020603050405020304" pitchFamily="18" charset="0"/>
              </a:rPr>
              <a:t>Aligarh ,202002 UP</a:t>
            </a:r>
            <a:endParaRPr lang="en-GB" sz="3200" b="1" dirty="0" smtClean="0">
              <a:latin typeface="Berlin Sans FB" panose="020E0602020502020306"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990474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7691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1300786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43476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702645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600"/>
            <a:ext cx="12192000" cy="7086600"/>
          </a:xfrm>
          <a:prstGeom prst="rec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732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821171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algn="ctr"/>
            <a:r>
              <a:rPr lang="en-GB" dirty="0" smtClean="0"/>
              <a:t/>
            </a:r>
            <a:br>
              <a:rPr lang="en-GB" dirty="0" smtClean="0"/>
            </a:br>
            <a:r>
              <a:rPr lang="en-GB" sz="4000" dirty="0" smtClean="0">
                <a:solidFill>
                  <a:schemeClr val="accent2">
                    <a:lumMod val="75000"/>
                  </a:schemeClr>
                </a:solidFill>
                <a:latin typeface="Arial Black" panose="020B0A04020102020204" pitchFamily="34" charset="0"/>
              </a:rPr>
              <a:t>The </a:t>
            </a:r>
            <a:r>
              <a:rPr lang="en-GB" sz="4000" dirty="0">
                <a:solidFill>
                  <a:schemeClr val="accent2">
                    <a:lumMod val="75000"/>
                  </a:schemeClr>
                </a:solidFill>
                <a:latin typeface="Arial Black" panose="020B0A04020102020204" pitchFamily="34" charset="0"/>
              </a:rPr>
              <a:t>Sensorimotor Stage</a:t>
            </a:r>
            <a:r>
              <a:rPr lang="en-GB" dirty="0"/>
              <a:t/>
            </a:r>
            <a:br>
              <a:rPr lang="en-GB" dirty="0"/>
            </a:br>
            <a:endParaRPr lang="en-GB" dirty="0"/>
          </a:p>
        </p:txBody>
      </p:sp>
      <p:sp>
        <p:nvSpPr>
          <p:cNvPr id="3" name="Content Placeholder 2"/>
          <p:cNvSpPr>
            <a:spLocks noGrp="1"/>
          </p:cNvSpPr>
          <p:nvPr>
            <p:ph idx="1"/>
          </p:nvPr>
        </p:nvSpPr>
        <p:spPr>
          <a:xfrm>
            <a:off x="0" y="1143000"/>
            <a:ext cx="12192000" cy="5715000"/>
          </a:xfr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fontAlgn="base"/>
            <a:endParaRPr lang="en-GB" dirty="0" smtClean="0"/>
          </a:p>
          <a:p>
            <a:pPr marL="0" indent="0" fontAlgn="base">
              <a:buNone/>
            </a:pPr>
            <a:r>
              <a:rPr lang="en-GB" sz="3200" b="1" i="1" dirty="0" smtClean="0">
                <a:solidFill>
                  <a:schemeClr val="accent1">
                    <a:lumMod val="75000"/>
                  </a:schemeClr>
                </a:solidFill>
                <a:latin typeface="Arial Narrow" panose="020B0606020202030204" pitchFamily="34" charset="0"/>
              </a:rPr>
              <a:t>Major </a:t>
            </a:r>
            <a:r>
              <a:rPr lang="en-GB" sz="3200" b="1" i="1" dirty="0">
                <a:solidFill>
                  <a:schemeClr val="accent1">
                    <a:lumMod val="75000"/>
                  </a:schemeClr>
                </a:solidFill>
                <a:latin typeface="Arial Narrow" panose="020B0606020202030204" pitchFamily="34" charset="0"/>
              </a:rPr>
              <a:t>Characteristics and Developmental Changes:</a:t>
            </a:r>
          </a:p>
          <a:p>
            <a:pPr fontAlgn="base"/>
            <a:r>
              <a:rPr lang="en-GB" sz="3200" b="1" dirty="0">
                <a:latin typeface="Arial Narrow" panose="020B0606020202030204" pitchFamily="34" charset="0"/>
              </a:rPr>
              <a:t>The infant knows the world through their movements and sensations</a:t>
            </a:r>
          </a:p>
          <a:p>
            <a:pPr fontAlgn="base"/>
            <a:r>
              <a:rPr lang="en-GB" sz="3200" b="1" dirty="0">
                <a:latin typeface="Arial Narrow" panose="020B0606020202030204" pitchFamily="34" charset="0"/>
              </a:rPr>
              <a:t>Children learn about the world through basic actions such as sucking, grasping, looking, and listening</a:t>
            </a:r>
          </a:p>
          <a:p>
            <a:pPr fontAlgn="base"/>
            <a:r>
              <a:rPr lang="en-GB" sz="3200" b="1" dirty="0">
                <a:latin typeface="Arial Narrow" panose="020B0606020202030204" pitchFamily="34" charset="0"/>
              </a:rPr>
              <a:t>Infants learn that things continue to exist even though they cannot be seen (</a:t>
            </a:r>
            <a:r>
              <a:rPr lang="en-GB" sz="3200" b="1" u="sng" dirty="0">
                <a:latin typeface="Arial Narrow" panose="020B0606020202030204" pitchFamily="34" charset="0"/>
                <a:hlinkClick r:id="rId2"/>
              </a:rPr>
              <a:t>object permanence</a:t>
            </a:r>
            <a:r>
              <a:rPr lang="en-GB" sz="3200" b="1" dirty="0">
                <a:latin typeface="Arial Narrow" panose="020B0606020202030204" pitchFamily="34" charset="0"/>
              </a:rPr>
              <a:t>)</a:t>
            </a:r>
          </a:p>
          <a:p>
            <a:pPr fontAlgn="base"/>
            <a:r>
              <a:rPr lang="en-GB" sz="3200" b="1" dirty="0">
                <a:latin typeface="Arial Narrow" panose="020B0606020202030204" pitchFamily="34" charset="0"/>
              </a:rPr>
              <a:t>They are separate beings from the people and objects around them</a:t>
            </a:r>
          </a:p>
          <a:p>
            <a:pPr fontAlgn="base"/>
            <a:r>
              <a:rPr lang="en-GB" sz="3200" b="1" dirty="0">
                <a:latin typeface="Arial Narrow" panose="020B0606020202030204" pitchFamily="34" charset="0"/>
              </a:rPr>
              <a:t>They realize that their actions can cause things to happen in the world around them</a:t>
            </a:r>
          </a:p>
          <a:p>
            <a:pPr marL="0" indent="0">
              <a:buNone/>
            </a:pPr>
            <a:endParaRPr lang="en-GB" dirty="0"/>
          </a:p>
        </p:txBody>
      </p:sp>
    </p:spTree>
    <p:extLst>
      <p:ext uri="{BB962C8B-B14F-4D97-AF65-F5344CB8AC3E}">
        <p14:creationId xmlns:p14="http://schemas.microsoft.com/office/powerpoint/2010/main" val="1902442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435099"/>
          </a:xfr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en-GB" b="1" dirty="0">
                <a:solidFill>
                  <a:schemeClr val="accent2">
                    <a:lumMod val="50000"/>
                  </a:schemeClr>
                </a:solidFill>
                <a:latin typeface="Algerian" panose="04020705040A02060702" pitchFamily="82" charset="0"/>
              </a:rPr>
              <a:t>The Preoperational Stage</a:t>
            </a:r>
          </a:p>
        </p:txBody>
      </p:sp>
      <p:sp>
        <p:nvSpPr>
          <p:cNvPr id="3" name="Content Placeholder 2"/>
          <p:cNvSpPr>
            <a:spLocks noGrp="1"/>
          </p:cNvSpPr>
          <p:nvPr>
            <p:ph idx="1"/>
          </p:nvPr>
        </p:nvSpPr>
        <p:spPr>
          <a:xfrm>
            <a:off x="0" y="1435100"/>
            <a:ext cx="12192000" cy="5422899"/>
          </a:xfr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0" indent="0" algn="ctr" fontAlgn="base">
              <a:buNone/>
            </a:pPr>
            <a:endParaRPr lang="en-GB" sz="3200" dirty="0" smtClean="0">
              <a:solidFill>
                <a:srgbClr val="00B050"/>
              </a:solidFill>
              <a:latin typeface="Arial Black" panose="020B0A04020102020204" pitchFamily="34" charset="0"/>
            </a:endParaRPr>
          </a:p>
          <a:p>
            <a:pPr marL="0" indent="0" algn="ctr" fontAlgn="base">
              <a:buNone/>
            </a:pPr>
            <a:r>
              <a:rPr lang="en-GB" sz="3200" dirty="0" smtClean="0">
                <a:solidFill>
                  <a:srgbClr val="00B050"/>
                </a:solidFill>
                <a:latin typeface="Arial Black" panose="020B0A04020102020204" pitchFamily="34" charset="0"/>
              </a:rPr>
              <a:t>Major </a:t>
            </a:r>
            <a:r>
              <a:rPr lang="en-GB" sz="3200" dirty="0">
                <a:solidFill>
                  <a:srgbClr val="00B050"/>
                </a:solidFill>
                <a:latin typeface="Arial Black" panose="020B0A04020102020204" pitchFamily="34" charset="0"/>
              </a:rPr>
              <a:t>Characteristics and Developmental Changes</a:t>
            </a:r>
            <a:r>
              <a:rPr lang="en-GB" sz="3200" dirty="0" smtClean="0">
                <a:solidFill>
                  <a:srgbClr val="00B050"/>
                </a:solidFill>
                <a:latin typeface="Arial Black" panose="020B0A04020102020204" pitchFamily="34" charset="0"/>
              </a:rPr>
              <a:t>:</a:t>
            </a:r>
          </a:p>
          <a:p>
            <a:pPr marL="0" indent="0" fontAlgn="base">
              <a:buNone/>
            </a:pPr>
            <a:endParaRPr lang="en-GB" dirty="0"/>
          </a:p>
          <a:p>
            <a:pPr fontAlgn="base"/>
            <a:r>
              <a:rPr lang="en-GB" b="1" dirty="0">
                <a:latin typeface="Arial" panose="020B0604020202020204" pitchFamily="34" charset="0"/>
                <a:cs typeface="Arial" panose="020B0604020202020204" pitchFamily="34" charset="0"/>
              </a:rPr>
              <a:t>Children begin to think symbolically and learn to use words and pictures to represent objects.</a:t>
            </a:r>
          </a:p>
          <a:p>
            <a:pPr fontAlgn="base"/>
            <a:r>
              <a:rPr lang="en-GB" b="1" dirty="0">
                <a:latin typeface="Arial" panose="020B0604020202020204" pitchFamily="34" charset="0"/>
                <a:cs typeface="Arial" panose="020B0604020202020204" pitchFamily="34" charset="0"/>
              </a:rPr>
              <a:t>Children at this stage tend to be egocentric and struggle to see things from the perspective of others.</a:t>
            </a:r>
          </a:p>
          <a:p>
            <a:pPr fontAlgn="base"/>
            <a:r>
              <a:rPr lang="en-GB" b="1" dirty="0">
                <a:latin typeface="Arial" panose="020B0604020202020204" pitchFamily="34" charset="0"/>
                <a:cs typeface="Arial" panose="020B0604020202020204" pitchFamily="34" charset="0"/>
              </a:rPr>
              <a:t>While they are getting better with language and thinking, they still tend to think about things in very concrete terms</a:t>
            </a:r>
            <a:r>
              <a:rPr lang="en-GB" b="1" dirty="0" smtClean="0">
                <a:latin typeface="Arial" panose="020B0604020202020204" pitchFamily="34" charset="0"/>
                <a:cs typeface="Arial" panose="020B0604020202020204" pitchFamily="34" charset="0"/>
              </a:rPr>
              <a:t>.</a:t>
            </a:r>
          </a:p>
          <a:p>
            <a:pPr marL="0" indent="0">
              <a:buNone/>
            </a:pPr>
            <a:endParaRPr lang="en-GB" dirty="0"/>
          </a:p>
        </p:txBody>
      </p:sp>
    </p:spTree>
    <p:extLst>
      <p:ext uri="{BB962C8B-B14F-4D97-AF65-F5344CB8AC3E}">
        <p14:creationId xmlns:p14="http://schemas.microsoft.com/office/powerpoint/2010/main" val="2122398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71600"/>
          </a:xfrm>
          <a:solidFill>
            <a:schemeClr val="tx2">
              <a:lumMod val="20000"/>
              <a:lumOff val="80000"/>
            </a:schemeClr>
          </a:solid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en-GB" dirty="0">
                <a:solidFill>
                  <a:schemeClr val="accent2">
                    <a:lumMod val="75000"/>
                  </a:schemeClr>
                </a:solidFill>
                <a:latin typeface="Arial Black" panose="020B0A04020102020204" pitchFamily="34" charset="0"/>
              </a:rPr>
              <a:t>The Concrete Operational Stage</a:t>
            </a:r>
          </a:p>
        </p:txBody>
      </p:sp>
      <p:sp>
        <p:nvSpPr>
          <p:cNvPr id="3" name="Content Placeholder 2"/>
          <p:cNvSpPr>
            <a:spLocks noGrp="1"/>
          </p:cNvSpPr>
          <p:nvPr>
            <p:ph idx="1"/>
          </p:nvPr>
        </p:nvSpPr>
        <p:spPr>
          <a:xfrm>
            <a:off x="0" y="1371600"/>
            <a:ext cx="12192000" cy="5486399"/>
          </a:xfrm>
          <a:solidFill>
            <a:schemeClr val="accent2">
              <a:lumMod val="40000"/>
              <a:lumOff val="60000"/>
            </a:schemeClr>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ctr" fontAlgn="base">
              <a:buNone/>
            </a:pPr>
            <a:r>
              <a:rPr lang="en-GB" b="1" dirty="0">
                <a:solidFill>
                  <a:schemeClr val="accent1">
                    <a:lumMod val="75000"/>
                  </a:schemeClr>
                </a:solidFill>
              </a:rPr>
              <a:t>Major Characteristics and Developmental </a:t>
            </a:r>
            <a:r>
              <a:rPr lang="en-GB" b="1" dirty="0" smtClean="0">
                <a:solidFill>
                  <a:schemeClr val="accent1">
                    <a:lumMod val="75000"/>
                  </a:schemeClr>
                </a:solidFill>
              </a:rPr>
              <a:t>Changes:</a:t>
            </a:r>
          </a:p>
          <a:p>
            <a:pPr marL="0" indent="0" algn="ctr" fontAlgn="base">
              <a:buNone/>
            </a:pPr>
            <a:endParaRPr lang="en-GB" dirty="0">
              <a:solidFill>
                <a:schemeClr val="accent2">
                  <a:lumMod val="75000"/>
                </a:schemeClr>
              </a:solidFill>
            </a:endParaRPr>
          </a:p>
          <a:p>
            <a:pPr fontAlgn="base"/>
            <a:r>
              <a:rPr lang="en-GB" sz="3200" b="1" dirty="0">
                <a:solidFill>
                  <a:schemeClr val="accent2">
                    <a:lumMod val="75000"/>
                  </a:schemeClr>
                </a:solidFill>
              </a:rPr>
              <a:t>During this stage, children begin to thinking logically about concrete events</a:t>
            </a:r>
          </a:p>
          <a:p>
            <a:pPr fontAlgn="base"/>
            <a:r>
              <a:rPr lang="en-GB" sz="3200" b="1" dirty="0">
                <a:solidFill>
                  <a:schemeClr val="accent2">
                    <a:lumMod val="75000"/>
                  </a:schemeClr>
                </a:solidFill>
              </a:rPr>
              <a:t>They begin to understand the concept of conservation; that the amount of liquid in a short, wide cup is equal to that in a tall, skinny glass, for example</a:t>
            </a:r>
          </a:p>
          <a:p>
            <a:pPr fontAlgn="base"/>
            <a:r>
              <a:rPr lang="en-GB" sz="3200" b="1" dirty="0">
                <a:solidFill>
                  <a:schemeClr val="accent2">
                    <a:lumMod val="75000"/>
                  </a:schemeClr>
                </a:solidFill>
              </a:rPr>
              <a:t>Their thinking becomes more logical and organized, but still very concrete</a:t>
            </a:r>
          </a:p>
          <a:p>
            <a:pPr fontAlgn="base"/>
            <a:r>
              <a:rPr lang="en-GB" sz="3200" b="1" dirty="0">
                <a:solidFill>
                  <a:schemeClr val="accent2">
                    <a:lumMod val="75000"/>
                  </a:schemeClr>
                </a:solidFill>
              </a:rPr>
              <a:t>Children begin using inductive logic, or reasoning from specific information to a general </a:t>
            </a:r>
            <a:r>
              <a:rPr lang="en-GB" sz="3200" b="1" dirty="0" smtClean="0">
                <a:solidFill>
                  <a:schemeClr val="accent2">
                    <a:lumMod val="75000"/>
                  </a:schemeClr>
                </a:solidFill>
              </a:rPr>
              <a:t>principle</a:t>
            </a:r>
            <a:endParaRPr lang="en-GB" sz="3200" b="1" dirty="0">
              <a:solidFill>
                <a:schemeClr val="accent2">
                  <a:lumMod val="75000"/>
                </a:schemeClr>
              </a:solidFill>
            </a:endParaRPr>
          </a:p>
          <a:p>
            <a:pPr marL="0" indent="0">
              <a:buNone/>
            </a:pPr>
            <a:endParaRPr lang="en-GB" dirty="0"/>
          </a:p>
        </p:txBody>
      </p:sp>
    </p:spTree>
    <p:extLst>
      <p:ext uri="{BB962C8B-B14F-4D97-AF65-F5344CB8AC3E}">
        <p14:creationId xmlns:p14="http://schemas.microsoft.com/office/powerpoint/2010/main" val="1509195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409699"/>
          </a:xfr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fontAlgn="base"/>
            <a:r>
              <a:rPr lang="en-GB" dirty="0" smtClean="0"/>
              <a:t/>
            </a:r>
            <a:br>
              <a:rPr lang="en-GB" dirty="0" smtClean="0"/>
            </a:br>
            <a:r>
              <a:rPr lang="en-GB" dirty="0" smtClean="0"/>
              <a:t/>
            </a:r>
            <a:br>
              <a:rPr lang="en-GB" dirty="0" smtClean="0"/>
            </a:br>
            <a:r>
              <a:rPr lang="en-GB" b="1" dirty="0" smtClean="0">
                <a:ln w="22225">
                  <a:solidFill>
                    <a:schemeClr val="accent2"/>
                  </a:solidFill>
                  <a:prstDash val="solid"/>
                </a:ln>
                <a:solidFill>
                  <a:schemeClr val="accent2">
                    <a:lumMod val="40000"/>
                    <a:lumOff val="60000"/>
                  </a:schemeClr>
                </a:solidFill>
                <a:latin typeface="Algerian" panose="04020705040A02060702" pitchFamily="82" charset="0"/>
              </a:rPr>
              <a:t>The </a:t>
            </a:r>
            <a:r>
              <a:rPr lang="en-GB" b="1" dirty="0">
                <a:ln w="22225">
                  <a:solidFill>
                    <a:schemeClr val="accent2"/>
                  </a:solidFill>
                  <a:prstDash val="solid"/>
                </a:ln>
                <a:solidFill>
                  <a:schemeClr val="accent2">
                    <a:lumMod val="40000"/>
                    <a:lumOff val="60000"/>
                  </a:schemeClr>
                </a:solidFill>
                <a:latin typeface="Algerian" panose="04020705040A02060702" pitchFamily="82" charset="0"/>
              </a:rPr>
              <a:t>Formal Operational Stage</a:t>
            </a: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a:xfrm>
            <a:off x="0" y="1409700"/>
            <a:ext cx="12192000" cy="5448299"/>
          </a:xfr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lgn="ctr" fontAlgn="base">
              <a:buNone/>
            </a:pPr>
            <a:r>
              <a:rPr lang="en-GB" i="1" dirty="0">
                <a:solidFill>
                  <a:schemeClr val="accent2">
                    <a:lumMod val="75000"/>
                  </a:schemeClr>
                </a:solidFill>
                <a:latin typeface="Arial Black" panose="020B0A04020102020204" pitchFamily="34" charset="0"/>
              </a:rPr>
              <a:t>Major Characteristics and Developmental Changes</a:t>
            </a:r>
            <a:r>
              <a:rPr lang="en-GB" i="1" dirty="0" smtClean="0">
                <a:solidFill>
                  <a:schemeClr val="accent2">
                    <a:lumMod val="75000"/>
                  </a:schemeClr>
                </a:solidFill>
                <a:latin typeface="Arial Black" panose="020B0A04020102020204" pitchFamily="34" charset="0"/>
              </a:rPr>
              <a:t>:</a:t>
            </a:r>
          </a:p>
          <a:p>
            <a:pPr marL="0" indent="0" fontAlgn="base">
              <a:buNone/>
            </a:pPr>
            <a:endParaRPr lang="en-GB" dirty="0"/>
          </a:p>
          <a:p>
            <a:pPr fontAlgn="base"/>
            <a:r>
              <a:rPr lang="en-GB" b="1" dirty="0">
                <a:ln w="0"/>
                <a:solidFill>
                  <a:schemeClr val="accent1"/>
                </a:solidFill>
                <a:effectLst>
                  <a:outerShdw blurRad="38100" dist="25400" dir="5400000" algn="ctr" rotWithShape="0">
                    <a:srgbClr val="6E747A">
                      <a:alpha val="43000"/>
                    </a:srgbClr>
                  </a:outerShdw>
                </a:effectLst>
              </a:rPr>
              <a:t>At this stage, the adolescent or young adult begins to think abstractly and reason about hypothetical problems</a:t>
            </a:r>
          </a:p>
          <a:p>
            <a:pPr fontAlgn="base"/>
            <a:r>
              <a:rPr lang="en-GB" b="1" dirty="0">
                <a:ln w="0"/>
                <a:solidFill>
                  <a:schemeClr val="accent1"/>
                </a:solidFill>
                <a:effectLst>
                  <a:outerShdw blurRad="38100" dist="25400" dir="5400000" algn="ctr" rotWithShape="0">
                    <a:srgbClr val="6E747A">
                      <a:alpha val="43000"/>
                    </a:srgbClr>
                  </a:outerShdw>
                </a:effectLst>
              </a:rPr>
              <a:t>Abstract thought emerges</a:t>
            </a:r>
          </a:p>
          <a:p>
            <a:pPr fontAlgn="base"/>
            <a:r>
              <a:rPr lang="en-GB" b="1" dirty="0">
                <a:ln w="0"/>
                <a:solidFill>
                  <a:schemeClr val="accent1"/>
                </a:solidFill>
                <a:effectLst>
                  <a:outerShdw blurRad="38100" dist="25400" dir="5400000" algn="ctr" rotWithShape="0">
                    <a:srgbClr val="6E747A">
                      <a:alpha val="43000"/>
                    </a:srgbClr>
                  </a:outerShdw>
                </a:effectLst>
              </a:rPr>
              <a:t>Teens begin to think more about moral, philosophical, ethical, social, and political issues that require theoretical and abstract reasoning</a:t>
            </a:r>
          </a:p>
          <a:p>
            <a:pPr fontAlgn="base"/>
            <a:r>
              <a:rPr lang="en-GB" b="1" dirty="0">
                <a:ln w="0"/>
                <a:solidFill>
                  <a:schemeClr val="accent1"/>
                </a:solidFill>
                <a:effectLst>
                  <a:outerShdw blurRad="38100" dist="25400" dir="5400000" algn="ctr" rotWithShape="0">
                    <a:srgbClr val="6E747A">
                      <a:alpha val="43000"/>
                    </a:srgbClr>
                  </a:outerShdw>
                </a:effectLst>
              </a:rPr>
              <a:t>Begin to use deductive logic, or reasoning from a general principle to specific information</a:t>
            </a:r>
          </a:p>
          <a:p>
            <a:pPr marL="0" indent="0">
              <a:buNone/>
            </a:pPr>
            <a:endParaRPr lang="en-GB" dirty="0"/>
          </a:p>
        </p:txBody>
      </p:sp>
    </p:spTree>
    <p:extLst>
      <p:ext uri="{BB962C8B-B14F-4D97-AF65-F5344CB8AC3E}">
        <p14:creationId xmlns:p14="http://schemas.microsoft.com/office/powerpoint/2010/main" val="3633687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900"/>
            <a:ext cx="12192000" cy="69469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019626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IN" sz="5400" b="1" dirty="0" smtClean="0">
                <a:latin typeface="Algerian" panose="04020705040A02060702" pitchFamily="82" charset="0"/>
              </a:rPr>
              <a:t>Neuroscience </a:t>
            </a:r>
            <a:endParaRPr lang="en-GB" sz="5400" b="1" dirty="0">
              <a:latin typeface="Algerian" panose="04020705040A02060702" pitchFamily="82" charset="0"/>
            </a:endParaRPr>
          </a:p>
        </p:txBody>
      </p:sp>
      <p:sp>
        <p:nvSpPr>
          <p:cNvPr id="3" name="Content Placeholder 2"/>
          <p:cNvSpPr>
            <a:spLocks noGrp="1"/>
          </p:cNvSpPr>
          <p:nvPr>
            <p:ph idx="1"/>
          </p:nvPr>
        </p:nvSpPr>
        <p:spPr>
          <a:xfrm>
            <a:off x="0" y="1690688"/>
            <a:ext cx="12192000" cy="5167312"/>
          </a:xfr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0" indent="0" algn="just">
              <a:buNone/>
            </a:pPr>
            <a:endParaRPr lang="en-GB" dirty="0" smtClean="0">
              <a:latin typeface="Arial Black" panose="020B0A04020102020204" pitchFamily="34" charset="0"/>
            </a:endParaRPr>
          </a:p>
          <a:p>
            <a:pPr marL="0" indent="0" algn="just">
              <a:buNone/>
            </a:pPr>
            <a:r>
              <a:rPr lang="en-GB" dirty="0" smtClean="0">
                <a:latin typeface="Arial Black" panose="020B0A04020102020204" pitchFamily="34" charset="0"/>
              </a:rPr>
              <a:t>Neuroscience </a:t>
            </a:r>
            <a:r>
              <a:rPr lang="en-GB" dirty="0">
                <a:latin typeface="Arial Black" panose="020B0A04020102020204" pitchFamily="34" charset="0"/>
              </a:rPr>
              <a:t>is the scientific study of brain and the nervous system. </a:t>
            </a:r>
            <a:endParaRPr lang="en-GB" dirty="0" smtClean="0">
              <a:latin typeface="Arial Black" panose="020B0A04020102020204" pitchFamily="34" charset="0"/>
            </a:endParaRPr>
          </a:p>
          <a:p>
            <a:pPr marL="0" indent="0" algn="just">
              <a:buNone/>
            </a:pPr>
            <a:r>
              <a:rPr lang="en-GB" dirty="0" smtClean="0">
                <a:latin typeface="Arial Black" panose="020B0A04020102020204" pitchFamily="34" charset="0"/>
              </a:rPr>
              <a:t>It </a:t>
            </a:r>
            <a:r>
              <a:rPr lang="en-GB" dirty="0">
                <a:latin typeface="Arial Black" panose="020B0A04020102020204" pitchFamily="34" charset="0"/>
              </a:rPr>
              <a:t>helps to understand how we perceive and interact with the outside world. </a:t>
            </a:r>
            <a:endParaRPr lang="en-GB" dirty="0" smtClean="0">
              <a:latin typeface="Arial Black" panose="020B0A04020102020204" pitchFamily="34" charset="0"/>
            </a:endParaRPr>
          </a:p>
          <a:p>
            <a:pPr marL="0" indent="0" algn="just">
              <a:buNone/>
            </a:pPr>
            <a:r>
              <a:rPr lang="en-GB" dirty="0" smtClean="0">
                <a:latin typeface="Arial Black" panose="020B0A04020102020204" pitchFamily="34" charset="0"/>
              </a:rPr>
              <a:t>It </a:t>
            </a:r>
            <a:r>
              <a:rPr lang="en-GB" dirty="0">
                <a:latin typeface="Arial Black" panose="020B0A04020102020204" pitchFamily="34" charset="0"/>
              </a:rPr>
              <a:t>studies the physical basis of our behaviour. </a:t>
            </a:r>
            <a:endParaRPr lang="en-GB" dirty="0" smtClean="0">
              <a:latin typeface="Arial Black" panose="020B0A04020102020204" pitchFamily="34" charset="0"/>
            </a:endParaRPr>
          </a:p>
          <a:p>
            <a:pPr marL="0" indent="0" algn="just">
              <a:buNone/>
            </a:pPr>
            <a:r>
              <a:rPr lang="en-GB" dirty="0" smtClean="0">
                <a:latin typeface="Arial Black" panose="020B0A04020102020204" pitchFamily="34" charset="0"/>
              </a:rPr>
              <a:t>It </a:t>
            </a:r>
            <a:r>
              <a:rPr lang="en-GB" dirty="0">
                <a:latin typeface="Arial Black" panose="020B0A04020102020204" pitchFamily="34" charset="0"/>
              </a:rPr>
              <a:t>is an interdisciplinary science that collaborates with other fields such as chemistry, computer science, engineering, mathematics, medicine, philosophy, physics and psychology.</a:t>
            </a:r>
          </a:p>
          <a:p>
            <a:pPr marL="0" indent="0">
              <a:buNone/>
            </a:pPr>
            <a:endParaRPr lang="en-GB" dirty="0"/>
          </a:p>
        </p:txBody>
      </p:sp>
    </p:spTree>
    <p:extLst>
      <p:ext uri="{BB962C8B-B14F-4D97-AF65-F5344CB8AC3E}">
        <p14:creationId xmlns:p14="http://schemas.microsoft.com/office/powerpoint/2010/main" val="1014750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680511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604429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597543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14086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289255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791190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959600"/>
          </a:xfrm>
          <a:prstGeom prst="rect">
            <a:avLst/>
          </a:prstGeom>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707469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970111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IN" sz="5400" b="1" dirty="0" smtClean="0">
                <a:ln w="22225">
                  <a:solidFill>
                    <a:schemeClr val="accent2"/>
                  </a:solidFill>
                  <a:prstDash val="solid"/>
                </a:ln>
                <a:solidFill>
                  <a:schemeClr val="accent2">
                    <a:lumMod val="40000"/>
                    <a:lumOff val="60000"/>
                  </a:schemeClr>
                </a:solidFill>
                <a:latin typeface="Arial Black" panose="020B0A04020102020204" pitchFamily="34" charset="0"/>
              </a:rPr>
              <a:t>RELIGIOUS VALUES </a:t>
            </a:r>
            <a:endParaRPr lang="en-GB" sz="5400" b="1"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
        <p:nvSpPr>
          <p:cNvPr id="3" name="Content Placeholder 2"/>
          <p:cNvSpPr>
            <a:spLocks noGrp="1"/>
          </p:cNvSpPr>
          <p:nvPr>
            <p:ph idx="1"/>
          </p:nvPr>
        </p:nvSpPr>
        <p:spPr>
          <a:xfrm>
            <a:off x="838200" y="1825624"/>
            <a:ext cx="10515600" cy="4752975"/>
          </a:xfrm>
          <a:solidFill>
            <a:schemeClr val="accent2">
              <a:lumMod val="40000"/>
              <a:lumOff val="60000"/>
            </a:schemeClr>
          </a:solidFill>
          <a:effectLst>
            <a:outerShdw blurRad="63500" sx="102000" sy="102000" algn="ctr" rotWithShape="0">
              <a:prstClr val="black">
                <a:alpha val="40000"/>
              </a:prstClr>
            </a:outerShdw>
          </a:effectLst>
        </p:spPr>
        <p:txBody>
          <a:bodyPr>
            <a:normAutofit/>
          </a:bodyPr>
          <a:lstStyle/>
          <a:p>
            <a:pPr marL="0" indent="0">
              <a:buNone/>
            </a:pPr>
            <a:endParaRPr lang="en-IN" sz="3600" b="1" dirty="0" smtClean="0">
              <a:ln w="22225">
                <a:solidFill>
                  <a:schemeClr val="accent2"/>
                </a:solidFill>
                <a:prstDash val="solid"/>
              </a:ln>
              <a:solidFill>
                <a:schemeClr val="accent2">
                  <a:lumMod val="40000"/>
                  <a:lumOff val="60000"/>
                </a:schemeClr>
              </a:solidFill>
            </a:endParaRPr>
          </a:p>
          <a:p>
            <a:pPr marL="0" indent="0">
              <a:buNone/>
            </a:pPr>
            <a:r>
              <a:rPr lang="en-IN" sz="3600" b="1" dirty="0" smtClean="0">
                <a:ln w="22225">
                  <a:solidFill>
                    <a:schemeClr val="accent2"/>
                  </a:solidFill>
                  <a:prstDash val="solid"/>
                </a:ln>
                <a:solidFill>
                  <a:schemeClr val="tx1">
                    <a:lumMod val="50000"/>
                    <a:lumOff val="50000"/>
                  </a:schemeClr>
                </a:solidFill>
              </a:rPr>
              <a:t>HELPFULNESS</a:t>
            </a:r>
          </a:p>
          <a:p>
            <a:pPr marL="0" indent="0">
              <a:buNone/>
            </a:pPr>
            <a:r>
              <a:rPr lang="en-IN" sz="3600" b="1" dirty="0" smtClean="0">
                <a:ln w="22225">
                  <a:solidFill>
                    <a:schemeClr val="accent2"/>
                  </a:solidFill>
                  <a:prstDash val="solid"/>
                </a:ln>
                <a:solidFill>
                  <a:schemeClr val="tx1">
                    <a:lumMod val="50000"/>
                    <a:lumOff val="50000"/>
                  </a:schemeClr>
                </a:solidFill>
              </a:rPr>
              <a:t>GENOROSITY</a:t>
            </a:r>
          </a:p>
          <a:p>
            <a:pPr marL="0" indent="0">
              <a:buNone/>
            </a:pPr>
            <a:r>
              <a:rPr lang="en-IN" sz="3600" b="1" dirty="0" smtClean="0">
                <a:ln w="22225">
                  <a:solidFill>
                    <a:schemeClr val="accent2"/>
                  </a:solidFill>
                  <a:prstDash val="solid"/>
                </a:ln>
                <a:solidFill>
                  <a:schemeClr val="tx1">
                    <a:lumMod val="50000"/>
                    <a:lumOff val="50000"/>
                  </a:schemeClr>
                </a:solidFill>
              </a:rPr>
              <a:t>GIVIGING CHARITY</a:t>
            </a:r>
          </a:p>
          <a:p>
            <a:pPr marL="0" indent="0">
              <a:buNone/>
            </a:pPr>
            <a:r>
              <a:rPr lang="en-IN" sz="3600" b="1" dirty="0" smtClean="0">
                <a:ln w="22225">
                  <a:solidFill>
                    <a:schemeClr val="accent2"/>
                  </a:solidFill>
                  <a:prstDash val="solid"/>
                </a:ln>
                <a:solidFill>
                  <a:schemeClr val="tx1">
                    <a:lumMod val="50000"/>
                    <a:lumOff val="50000"/>
                  </a:schemeClr>
                </a:solidFill>
              </a:rPr>
              <a:t> LOVE FOR  ANIMAL WORLD/ENVIRONMENT</a:t>
            </a:r>
          </a:p>
          <a:p>
            <a:pPr marL="0" indent="0">
              <a:buNone/>
            </a:pPr>
            <a:r>
              <a:rPr lang="en-IN" sz="3600" b="1" dirty="0" smtClean="0">
                <a:ln w="22225">
                  <a:solidFill>
                    <a:schemeClr val="accent2"/>
                  </a:solidFill>
                  <a:prstDash val="solid"/>
                </a:ln>
                <a:solidFill>
                  <a:schemeClr val="tx1">
                    <a:lumMod val="50000"/>
                    <a:lumOff val="50000"/>
                  </a:schemeClr>
                </a:solidFill>
              </a:rPr>
              <a:t>CLEANLINESS LOVE OF KNOWLEDGE</a:t>
            </a:r>
          </a:p>
          <a:p>
            <a:pPr marL="0" indent="0">
              <a:buNone/>
            </a:pPr>
            <a:r>
              <a:rPr lang="en-IN" sz="3600" b="1" dirty="0" smtClean="0">
                <a:ln w="22225">
                  <a:solidFill>
                    <a:schemeClr val="accent2"/>
                  </a:solidFill>
                  <a:prstDash val="solid"/>
                </a:ln>
                <a:solidFill>
                  <a:schemeClr val="tx1">
                    <a:lumMod val="50000"/>
                    <a:lumOff val="50000"/>
                  </a:schemeClr>
                </a:solidFill>
              </a:rPr>
              <a:t>COURAGE</a:t>
            </a:r>
            <a:endParaRPr lang="en-GB" sz="3600" b="1" dirty="0">
              <a:ln w="22225">
                <a:solidFill>
                  <a:schemeClr val="accent2"/>
                </a:solidFill>
                <a:prstDash val="solid"/>
              </a:ln>
              <a:solidFill>
                <a:schemeClr val="tx1">
                  <a:lumMod val="50000"/>
                  <a:lumOff val="50000"/>
                </a:schemeClr>
              </a:solidFill>
            </a:endParaRPr>
          </a:p>
        </p:txBody>
      </p:sp>
    </p:spTree>
    <p:extLst>
      <p:ext uri="{BB962C8B-B14F-4D97-AF65-F5344CB8AC3E}">
        <p14:creationId xmlns:p14="http://schemas.microsoft.com/office/powerpoint/2010/main" val="1737629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215900"/>
            <a:ext cx="11595100" cy="6438900"/>
          </a:xfr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0" indent="0">
              <a:buNone/>
            </a:pPr>
            <a:endParaRPr lang="en-GB" dirty="0" smtClean="0"/>
          </a:p>
          <a:p>
            <a:pPr marL="0" indent="0">
              <a:buNone/>
            </a:pPr>
            <a:r>
              <a:rPr lang="en-GB" dirty="0" smtClean="0"/>
              <a:t>The </a:t>
            </a:r>
            <a:r>
              <a:rPr lang="en-GB" dirty="0"/>
              <a:t>objective of early childhood education is to establish a foundation for the development of a child’s character, behaviour, knowledge, skills and creativity to spur further development and growth. </a:t>
            </a:r>
            <a:endParaRPr lang="en-GB" dirty="0" smtClean="0"/>
          </a:p>
          <a:p>
            <a:pPr marL="0" indent="0">
              <a:buNone/>
            </a:pPr>
            <a:r>
              <a:rPr lang="en-GB" dirty="0" smtClean="0"/>
              <a:t>There </a:t>
            </a:r>
            <a:r>
              <a:rPr lang="en-GB" dirty="0"/>
              <a:t>are six aspects of </a:t>
            </a:r>
            <a:r>
              <a:rPr lang="en-GB" dirty="0" smtClean="0"/>
              <a:t>development:</a:t>
            </a:r>
          </a:p>
          <a:p>
            <a:pPr>
              <a:buFont typeface="Wingdings" panose="05000000000000000000" pitchFamily="2" charset="2"/>
              <a:buChar char="q"/>
            </a:pPr>
            <a:r>
              <a:rPr lang="en-GB" dirty="0" smtClean="0"/>
              <a:t>Moral and Religious Values; </a:t>
            </a:r>
          </a:p>
          <a:p>
            <a:pPr>
              <a:buFont typeface="Wingdings" panose="05000000000000000000" pitchFamily="2" charset="2"/>
              <a:buChar char="q"/>
            </a:pPr>
            <a:r>
              <a:rPr lang="en-GB" dirty="0" smtClean="0"/>
              <a:t>Social and Emotional Development and Independence</a:t>
            </a:r>
          </a:p>
          <a:p>
            <a:pPr>
              <a:buFont typeface="Wingdings" panose="05000000000000000000" pitchFamily="2" charset="2"/>
              <a:buChar char="q"/>
            </a:pPr>
            <a:r>
              <a:rPr lang="en-GB" dirty="0" smtClean="0"/>
              <a:t>Language ability</a:t>
            </a:r>
          </a:p>
          <a:p>
            <a:pPr>
              <a:buFont typeface="Wingdings" panose="05000000000000000000" pitchFamily="2" charset="2"/>
              <a:buChar char="q"/>
            </a:pPr>
            <a:r>
              <a:rPr lang="en-GB" dirty="0" smtClean="0"/>
              <a:t>Cognitive ability</a:t>
            </a:r>
          </a:p>
          <a:p>
            <a:pPr>
              <a:buFont typeface="Wingdings" panose="05000000000000000000" pitchFamily="2" charset="2"/>
              <a:buChar char="q"/>
            </a:pPr>
            <a:r>
              <a:rPr lang="en-GB" dirty="0" smtClean="0"/>
              <a:t>Motor ability</a:t>
            </a:r>
          </a:p>
          <a:p>
            <a:pPr>
              <a:buFont typeface="Wingdings" panose="05000000000000000000" pitchFamily="2" charset="2"/>
              <a:buChar char="q"/>
            </a:pPr>
            <a:r>
              <a:rPr lang="en-GB" dirty="0" smtClean="0"/>
              <a:t>Artistic ability.</a:t>
            </a:r>
          </a:p>
          <a:p>
            <a:pPr marL="0" indent="0">
              <a:buNone/>
            </a:pPr>
            <a:endParaRPr lang="en-GB" dirty="0" smtClean="0"/>
          </a:p>
        </p:txBody>
      </p:sp>
    </p:spTree>
    <p:extLst>
      <p:ext uri="{BB962C8B-B14F-4D97-AF65-F5344CB8AC3E}">
        <p14:creationId xmlns:p14="http://schemas.microsoft.com/office/powerpoint/2010/main" val="2637212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427315"/>
          </a:xfrm>
          <a:solidFill>
            <a:schemeClr val="accent1">
              <a:lumMod val="20000"/>
              <a:lumOff val="80000"/>
            </a:schemeClr>
          </a:solidFill>
        </p:spPr>
        <p:txBody>
          <a:bodyPr>
            <a:normAutofit/>
          </a:bodyPr>
          <a:lstStyle/>
          <a:p>
            <a:pPr algn="ctr"/>
            <a:r>
              <a:rPr lang="en-GB" sz="3200" b="1" dirty="0" smtClean="0">
                <a:latin typeface="Algerian" panose="04020705040A02060702" pitchFamily="82" charset="0"/>
              </a:rPr>
              <a:t>The </a:t>
            </a:r>
            <a:r>
              <a:rPr lang="en-GB" sz="3200" b="1" dirty="0">
                <a:latin typeface="Algerian" panose="04020705040A02060702" pitchFamily="82" charset="0"/>
              </a:rPr>
              <a:t>basic architecture of the brain is constructed through an ongoing process that begins before birth and continues into adulthood. </a:t>
            </a:r>
          </a:p>
        </p:txBody>
      </p:sp>
      <p:pic>
        <p:nvPicPr>
          <p:cNvPr id="4" name="Content Placeholder 3"/>
          <p:cNvPicPr>
            <a:picLocks noGrp="1" noChangeAspect="1"/>
          </p:cNvPicPr>
          <p:nvPr>
            <p:ph idx="1"/>
          </p:nvPr>
        </p:nvPicPr>
        <p:blipFill>
          <a:blip r:embed="rId2"/>
          <a:stretch>
            <a:fillRect/>
          </a:stretch>
        </p:blipFill>
        <p:spPr>
          <a:xfrm>
            <a:off x="6201295" y="2061556"/>
            <a:ext cx="5990705" cy="4796444"/>
          </a:xfrm>
          <a:prstGeom prst="rect">
            <a:avLst/>
          </a:prstGeom>
        </p:spPr>
      </p:pic>
      <p:pic>
        <p:nvPicPr>
          <p:cNvPr id="5" name="Picture 4"/>
          <p:cNvPicPr>
            <a:picLocks noChangeAspect="1"/>
          </p:cNvPicPr>
          <p:nvPr/>
        </p:nvPicPr>
        <p:blipFill>
          <a:blip r:embed="rId3"/>
          <a:stretch>
            <a:fillRect/>
          </a:stretch>
        </p:blipFill>
        <p:spPr>
          <a:xfrm>
            <a:off x="0" y="2061556"/>
            <a:ext cx="6201295" cy="4796444"/>
          </a:xfrm>
          <a:prstGeom prst="rect">
            <a:avLst/>
          </a:prstGeom>
        </p:spPr>
      </p:pic>
    </p:spTree>
    <p:extLst>
      <p:ext uri="{BB962C8B-B14F-4D97-AF65-F5344CB8AC3E}">
        <p14:creationId xmlns:p14="http://schemas.microsoft.com/office/powerpoint/2010/main" val="3390819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127001"/>
            <a:ext cx="11176000" cy="1474788"/>
          </a:xfrm>
          <a:solidFill>
            <a:schemeClr val="accent2">
              <a:lumMod val="40000"/>
              <a:lumOff val="60000"/>
            </a:schemeClr>
          </a:solidFill>
        </p:spPr>
        <p:txBody>
          <a:bodyPr>
            <a:normAutofit/>
          </a:bodyPr>
          <a:lstStyle/>
          <a:p>
            <a:pPr algn="ctr"/>
            <a:r>
              <a:rPr lang="en-IN" sz="3200" dirty="0" smtClean="0">
                <a:latin typeface="Algerian" panose="04020705040A02060702" pitchFamily="82" charset="0"/>
              </a:rPr>
              <a:t>Importance of early childhood care and education</a:t>
            </a:r>
            <a:endParaRPr lang="en-GB" sz="3200" dirty="0">
              <a:latin typeface="Algerian" panose="04020705040A02060702" pitchFamily="82" charset="0"/>
            </a:endParaRPr>
          </a:p>
        </p:txBody>
      </p:sp>
      <p:sp>
        <p:nvSpPr>
          <p:cNvPr id="3" name="Content Placeholder 2"/>
          <p:cNvSpPr>
            <a:spLocks noGrp="1"/>
          </p:cNvSpPr>
          <p:nvPr>
            <p:ph idx="1"/>
          </p:nvPr>
        </p:nvSpPr>
        <p:spPr>
          <a:xfrm>
            <a:off x="469900" y="1825624"/>
            <a:ext cx="11176000" cy="4727575"/>
          </a:xfrm>
          <a:solidFill>
            <a:schemeClr val="accent1">
              <a:lumMod val="40000"/>
              <a:lumOff val="60000"/>
            </a:schemeClr>
          </a:solidFill>
        </p:spPr>
        <p:txBody>
          <a:bodyPr>
            <a:normAutofit/>
          </a:bodyPr>
          <a:lstStyle/>
          <a:p>
            <a:pPr marL="0" indent="0" algn="just">
              <a:buNone/>
            </a:pPr>
            <a:r>
              <a:rPr lang="en-GB" dirty="0"/>
              <a:t>The future of any society depends on its ability to foster the health and well-being of the next generation</a:t>
            </a:r>
            <a:r>
              <a:rPr lang="en-GB" dirty="0" smtClean="0"/>
              <a:t>.</a:t>
            </a:r>
          </a:p>
          <a:p>
            <a:pPr marL="0" indent="0" algn="just">
              <a:buNone/>
            </a:pPr>
            <a:r>
              <a:rPr lang="en-GB" dirty="0" smtClean="0"/>
              <a:t> </a:t>
            </a:r>
            <a:r>
              <a:rPr lang="en-GB" dirty="0"/>
              <a:t>Today’s children will become tomorrow’s citizens, workers, and parents. </a:t>
            </a:r>
            <a:endParaRPr lang="en-GB" dirty="0" smtClean="0"/>
          </a:p>
          <a:p>
            <a:pPr marL="0" indent="0" algn="just">
              <a:buNone/>
            </a:pPr>
            <a:r>
              <a:rPr lang="en-GB" dirty="0" smtClean="0"/>
              <a:t>When </a:t>
            </a:r>
            <a:r>
              <a:rPr lang="en-GB" dirty="0"/>
              <a:t>we fail to provide children with what they need to build a strong foundation for healthy and productive lives, we put our future prosperity and security at risk. </a:t>
            </a:r>
            <a:endParaRPr lang="en-GB" dirty="0" smtClean="0"/>
          </a:p>
          <a:p>
            <a:pPr marL="0" indent="0" algn="just">
              <a:buNone/>
            </a:pPr>
            <a:r>
              <a:rPr lang="en-GB" dirty="0" smtClean="0"/>
              <a:t>Science </a:t>
            </a:r>
            <a:r>
              <a:rPr lang="en-GB" dirty="0"/>
              <a:t>has a lot to offer about how we as a community can use our collective resources most effectively and efficiently to build that strong foundation</a:t>
            </a:r>
            <a:r>
              <a:rPr lang="en-GB" dirty="0" smtClean="0"/>
              <a:t>.</a:t>
            </a:r>
            <a:endParaRPr lang="en-GB" dirty="0"/>
          </a:p>
        </p:txBody>
      </p:sp>
    </p:spTree>
    <p:extLst>
      <p:ext uri="{BB962C8B-B14F-4D97-AF65-F5344CB8AC3E}">
        <p14:creationId xmlns:p14="http://schemas.microsoft.com/office/powerpoint/2010/main" val="662665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900" y="469900"/>
            <a:ext cx="11252200" cy="5707063"/>
          </a:xfr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0" indent="0" algn="just">
              <a:lnSpc>
                <a:spcPct val="100000"/>
              </a:lnSpc>
              <a:buNone/>
            </a:pPr>
            <a:endParaRPr lang="en-GB" b="1" dirty="0" smtClean="0">
              <a:latin typeface="Arial" panose="020B0604020202020204" pitchFamily="34" charset="0"/>
              <a:cs typeface="Arial" panose="020B0604020202020204" pitchFamily="34" charset="0"/>
            </a:endParaRPr>
          </a:p>
          <a:p>
            <a:pPr marL="0" indent="0" algn="just">
              <a:lnSpc>
                <a:spcPct val="100000"/>
              </a:lnSpc>
              <a:buNone/>
            </a:pPr>
            <a:r>
              <a:rPr lang="en-GB" b="1" dirty="0" smtClean="0">
                <a:solidFill>
                  <a:schemeClr val="bg1"/>
                </a:solidFill>
                <a:latin typeface="Arial" panose="020B0604020202020204" pitchFamily="34" charset="0"/>
                <a:cs typeface="Arial" panose="020B0604020202020204" pitchFamily="34" charset="0"/>
              </a:rPr>
              <a:t>When </a:t>
            </a:r>
            <a:r>
              <a:rPr lang="en-GB" b="1" dirty="0">
                <a:solidFill>
                  <a:schemeClr val="bg1"/>
                </a:solidFill>
                <a:latin typeface="Arial" panose="020B0604020202020204" pitchFamily="34" charset="0"/>
                <a:cs typeface="Arial" panose="020B0604020202020204" pitchFamily="34" charset="0"/>
              </a:rPr>
              <a:t>we invest wisely in children and families, the next generation will pay that back through a lifetime of productivity and responsible citizenship. </a:t>
            </a:r>
            <a:endParaRPr lang="en-GB" b="1" dirty="0" smtClean="0">
              <a:solidFill>
                <a:schemeClr val="bg1"/>
              </a:solidFill>
              <a:latin typeface="Arial" panose="020B0604020202020204" pitchFamily="34" charset="0"/>
              <a:cs typeface="Arial" panose="020B0604020202020204" pitchFamily="34" charset="0"/>
            </a:endParaRPr>
          </a:p>
          <a:p>
            <a:pPr marL="0" indent="0" algn="just">
              <a:lnSpc>
                <a:spcPct val="100000"/>
              </a:lnSpc>
              <a:buNone/>
            </a:pPr>
            <a:r>
              <a:rPr lang="en-GB" b="1" dirty="0" smtClean="0">
                <a:solidFill>
                  <a:schemeClr val="bg1"/>
                </a:solidFill>
                <a:latin typeface="Arial" panose="020B0604020202020204" pitchFamily="34" charset="0"/>
                <a:cs typeface="Arial" panose="020B0604020202020204" pitchFamily="34" charset="0"/>
              </a:rPr>
              <a:t>When </a:t>
            </a:r>
            <a:r>
              <a:rPr lang="en-GB" b="1" dirty="0">
                <a:solidFill>
                  <a:schemeClr val="bg1"/>
                </a:solidFill>
                <a:latin typeface="Arial" panose="020B0604020202020204" pitchFamily="34" charset="0"/>
                <a:cs typeface="Arial" panose="020B0604020202020204" pitchFamily="34" charset="0"/>
              </a:rPr>
              <a:t>we do not make wise investments in the earliest years, we will all pay the considerable costs of greater numbers of school-aged children who need special education and more adults who are under-employable, unemployable, or incarcerated</a:t>
            </a:r>
          </a:p>
          <a:p>
            <a:pPr marL="0" indent="0" algn="just">
              <a:lnSpc>
                <a:spcPct val="100000"/>
              </a:lnSpc>
              <a:buNone/>
            </a:pPr>
            <a:r>
              <a:rPr lang="en-GB" b="1" dirty="0">
                <a:solidFill>
                  <a:schemeClr val="bg1"/>
                </a:solidFill>
                <a:latin typeface="Arial" panose="020B0604020202020204" pitchFamily="34" charset="0"/>
                <a:cs typeface="Arial" panose="020B0604020202020204" pitchFamily="34" charset="0"/>
              </a:rPr>
              <a:t>When we invest wisely in children and families, the next generation will pay that back through a lifetime of productivity and responsible citizenship.</a:t>
            </a:r>
          </a:p>
          <a:p>
            <a:pPr marL="0" indent="0">
              <a:buNone/>
            </a:pPr>
            <a:endParaRPr lang="en-GB" dirty="0"/>
          </a:p>
        </p:txBody>
      </p:sp>
    </p:spTree>
    <p:extLst>
      <p:ext uri="{BB962C8B-B14F-4D97-AF65-F5344CB8AC3E}">
        <p14:creationId xmlns:p14="http://schemas.microsoft.com/office/powerpoint/2010/main" val="1897956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711200"/>
            <a:ext cx="11328400" cy="57023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3"/>
          </a:fillRef>
          <a:effectRef idx="1">
            <a:schemeClr val="accent3"/>
          </a:effectRef>
          <a:fontRef idx="minor">
            <a:schemeClr val="lt1"/>
          </a:fontRef>
        </p:style>
        <p:txBody>
          <a:bodyPr>
            <a:normAutofit/>
          </a:bodyPr>
          <a:lstStyle/>
          <a:p>
            <a:pPr marL="0" indent="0">
              <a:buNone/>
            </a:pPr>
            <a:endParaRPr lang="en-GB" sz="3200" b="1" dirty="0" smtClean="0"/>
          </a:p>
          <a:p>
            <a:pPr marL="0" indent="0">
              <a:buNone/>
            </a:pPr>
            <a:r>
              <a:rPr lang="en-GB" sz="3200" b="1" dirty="0" smtClean="0"/>
              <a:t>Early </a:t>
            </a:r>
            <a:r>
              <a:rPr lang="en-GB" sz="3200" b="1" dirty="0"/>
              <a:t>childhood education must be optimized through appropriate parenting and education patterns. </a:t>
            </a:r>
            <a:endParaRPr lang="en-GB" sz="3200" b="1" dirty="0" smtClean="0"/>
          </a:p>
          <a:p>
            <a:pPr marL="0" indent="0">
              <a:buNone/>
            </a:pPr>
            <a:r>
              <a:rPr lang="en-GB" sz="3200" b="1" dirty="0"/>
              <a:t>Therefore, it is necessary to choose the right learning model, which scientific approach based so that the learning objectives can be achieved and the students ‘reasoning ability is increasingly developed through the learning process. </a:t>
            </a:r>
            <a:endParaRPr lang="en-GB" sz="3200" b="1" dirty="0" smtClean="0"/>
          </a:p>
          <a:p>
            <a:pPr marL="0" indent="0">
              <a:buNone/>
            </a:pPr>
            <a:r>
              <a:rPr lang="en-GB" sz="3200" b="1" dirty="0"/>
              <a:t>The scientific approach is considered as an effective way in cultivating students ‘creativity, imagination, and ideas to develop the aspect of religious and moral values, </a:t>
            </a:r>
          </a:p>
        </p:txBody>
      </p:sp>
    </p:spTree>
    <p:extLst>
      <p:ext uri="{BB962C8B-B14F-4D97-AF65-F5344CB8AC3E}">
        <p14:creationId xmlns:p14="http://schemas.microsoft.com/office/powerpoint/2010/main" val="40697444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355600"/>
            <a:ext cx="11557000" cy="62611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0" algn="just">
              <a:lnSpc>
                <a:spcPct val="100000"/>
              </a:lnSpc>
              <a:buNone/>
            </a:pPr>
            <a:endParaRPr lang="en-GB" sz="3200" b="1" dirty="0" smtClean="0"/>
          </a:p>
          <a:p>
            <a:pPr marL="0" indent="0" algn="just">
              <a:lnSpc>
                <a:spcPct val="100000"/>
              </a:lnSpc>
              <a:buNone/>
            </a:pPr>
            <a:r>
              <a:rPr lang="en-GB" sz="3200" b="1" dirty="0" smtClean="0"/>
              <a:t>In </a:t>
            </a:r>
            <a:r>
              <a:rPr lang="en-GB" sz="3200" b="1" dirty="0"/>
              <a:t>this regard, teachers are then required to have creativity in designing scientific-based activities to foster students‘ understanding, so that the development of </a:t>
            </a:r>
            <a:r>
              <a:rPr lang="en-GB" sz="3200" b="1" dirty="0" smtClean="0"/>
              <a:t>religious and </a:t>
            </a:r>
            <a:r>
              <a:rPr lang="en-GB" sz="3200" b="1" dirty="0"/>
              <a:t>moral values optimally achieved and internalized in their daily lives properly. </a:t>
            </a:r>
            <a:endParaRPr lang="en-GB" sz="3200" b="1" dirty="0" smtClean="0"/>
          </a:p>
          <a:p>
            <a:pPr marL="0" indent="0" algn="just">
              <a:lnSpc>
                <a:spcPct val="100000"/>
              </a:lnSpc>
              <a:buNone/>
            </a:pPr>
            <a:r>
              <a:rPr lang="en-GB" sz="3200" b="1" dirty="0" smtClean="0"/>
              <a:t>Through </a:t>
            </a:r>
            <a:r>
              <a:rPr lang="en-GB" sz="3200" b="1" dirty="0"/>
              <a:t>learning activities while playing, direct demonstrations and concrete examples, children will learn easily</a:t>
            </a:r>
            <a:r>
              <a:rPr lang="en-GB" sz="3200" b="1" dirty="0" smtClean="0"/>
              <a:t>.</a:t>
            </a:r>
          </a:p>
          <a:p>
            <a:pPr marL="0" indent="0" algn="just">
              <a:lnSpc>
                <a:spcPct val="100000"/>
              </a:lnSpc>
              <a:buNone/>
            </a:pPr>
            <a:r>
              <a:rPr lang="en-GB" sz="3200" b="1" dirty="0" smtClean="0"/>
              <a:t>In </a:t>
            </a:r>
            <a:r>
              <a:rPr lang="en-GB" sz="3200" b="1" dirty="0"/>
              <a:t>addition, critical thinking skills are needed to help children </a:t>
            </a:r>
            <a:r>
              <a:rPr lang="en-GB" sz="3200" b="1" dirty="0" smtClean="0"/>
              <a:t>receive material </a:t>
            </a:r>
            <a:r>
              <a:rPr lang="en-GB" sz="3200" b="1" dirty="0"/>
              <a:t>that is not in the form of physical-material.</a:t>
            </a:r>
          </a:p>
          <a:p>
            <a:pPr marL="0" indent="0">
              <a:buNone/>
            </a:pPr>
            <a:endParaRPr lang="en-GB" dirty="0"/>
          </a:p>
        </p:txBody>
      </p:sp>
    </p:spTree>
    <p:extLst>
      <p:ext uri="{BB962C8B-B14F-4D97-AF65-F5344CB8AC3E}">
        <p14:creationId xmlns:p14="http://schemas.microsoft.com/office/powerpoint/2010/main" val="1115837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bg2">
              <a:lumMod val="10000"/>
            </a:schemeClr>
          </a:solidFill>
          <a:ln w="76200">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lstStyle/>
          <a:p>
            <a:pPr marL="0" indent="0">
              <a:buNone/>
            </a:pPr>
            <a:endParaRPr lang="en-GB" dirty="0"/>
          </a:p>
        </p:txBody>
      </p:sp>
      <p:sp>
        <p:nvSpPr>
          <p:cNvPr id="5" name="5-Point Star 4"/>
          <p:cNvSpPr/>
          <p:nvPr/>
        </p:nvSpPr>
        <p:spPr>
          <a:xfrm>
            <a:off x="1257300" y="0"/>
            <a:ext cx="9969500" cy="6629399"/>
          </a:xfrm>
          <a:prstGeom prst="star5">
            <a:avLst/>
          </a:prstGeom>
          <a:solidFill>
            <a:schemeClr val="accent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6600" b="1" dirty="0" smtClean="0">
                <a:latin typeface="Times New Roman" panose="02020603050405020304" pitchFamily="18" charset="0"/>
                <a:cs typeface="Times New Roman" panose="02020603050405020304" pitchFamily="18" charset="0"/>
              </a:rPr>
              <a:t>THANKS</a:t>
            </a:r>
            <a:endParaRPr lang="en-GB"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202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31025"/>
            <a:ext cx="10515600" cy="5245938"/>
          </a:xfrm>
          <a:ln w="76200">
            <a:solidFill>
              <a:schemeClr val="tx1"/>
            </a:solidFill>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a:normAutofit/>
          </a:bodyPr>
          <a:lstStyle/>
          <a:p>
            <a:pPr marL="0" indent="0" algn="just">
              <a:lnSpc>
                <a:spcPct val="150000"/>
              </a:lnSpc>
              <a:buNone/>
            </a:pPr>
            <a:r>
              <a:rPr lang="en-GB" b="1" dirty="0">
                <a:solidFill>
                  <a:schemeClr val="tx1">
                    <a:lumMod val="95000"/>
                    <a:lumOff val="5000"/>
                  </a:schemeClr>
                </a:solidFill>
                <a:latin typeface="Arial" panose="020B0604020202020204" pitchFamily="34" charset="0"/>
                <a:cs typeface="Arial" panose="020B0604020202020204" pitchFamily="34" charset="0"/>
              </a:rPr>
              <a:t>The functional unit of the brain is ‘Neuron’ neuroscience can be studied at many different levels ranging from molecular level to cellular level. </a:t>
            </a:r>
            <a:endParaRPr lang="en-GB" b="1" dirty="0" smtClean="0">
              <a:solidFill>
                <a:schemeClr val="tx1">
                  <a:lumMod val="95000"/>
                  <a:lumOff val="5000"/>
                </a:schemeClr>
              </a:solidFill>
              <a:latin typeface="Arial" panose="020B0604020202020204" pitchFamily="34" charset="0"/>
              <a:cs typeface="Arial" panose="020B0604020202020204" pitchFamily="34" charset="0"/>
            </a:endParaRPr>
          </a:p>
          <a:p>
            <a:pPr marL="0" indent="0" algn="just">
              <a:lnSpc>
                <a:spcPct val="150000"/>
              </a:lnSpc>
              <a:buNone/>
            </a:pPr>
            <a:r>
              <a:rPr lang="en-GB" b="1" dirty="0" smtClean="0">
                <a:solidFill>
                  <a:schemeClr val="tx1">
                    <a:lumMod val="95000"/>
                    <a:lumOff val="5000"/>
                  </a:schemeClr>
                </a:solidFill>
                <a:latin typeface="Arial" panose="020B0604020202020204" pitchFamily="34" charset="0"/>
                <a:cs typeface="Arial" panose="020B0604020202020204" pitchFamily="34" charset="0"/>
              </a:rPr>
              <a:t>Cognitive </a:t>
            </a:r>
            <a:r>
              <a:rPr lang="en-GB" b="1" dirty="0">
                <a:solidFill>
                  <a:schemeClr val="tx1">
                    <a:lumMod val="95000"/>
                    <a:lumOff val="5000"/>
                  </a:schemeClr>
                </a:solidFill>
                <a:latin typeface="Arial" panose="020B0604020202020204" pitchFamily="34" charset="0"/>
                <a:cs typeface="Arial" panose="020B0604020202020204" pitchFamily="34" charset="0"/>
              </a:rPr>
              <a:t>science is indebted to the field of neurosciences in general and cognitive neuroscience in particular cognitive neuroscience addresses how mental functions are supported by the brain. </a:t>
            </a:r>
          </a:p>
        </p:txBody>
      </p:sp>
    </p:spTree>
    <p:extLst>
      <p:ext uri="{BB962C8B-B14F-4D97-AF65-F5344CB8AC3E}">
        <p14:creationId xmlns:p14="http://schemas.microsoft.com/office/powerpoint/2010/main" val="568606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59" y="182881"/>
            <a:ext cx="11488189" cy="1330035"/>
          </a:xfrm>
          <a:solidFill>
            <a:schemeClr val="bg2">
              <a:lumMod val="50000"/>
            </a:schemeClr>
          </a:solid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en-GB" dirty="0" smtClean="0">
                <a:latin typeface="Algerian" panose="04020705040A02060702" pitchFamily="82" charset="0"/>
              </a:rPr>
              <a:t/>
            </a:r>
            <a:br>
              <a:rPr lang="en-GB" dirty="0" smtClean="0">
                <a:latin typeface="Algerian" panose="04020705040A02060702" pitchFamily="82" charset="0"/>
              </a:rPr>
            </a:br>
            <a:r>
              <a:rPr lang="en-GB" sz="6700" b="1" dirty="0" smtClean="0">
                <a:solidFill>
                  <a:schemeClr val="bg1"/>
                </a:solidFill>
                <a:latin typeface="Algerian" panose="04020705040A02060702" pitchFamily="82" charset="0"/>
              </a:rPr>
              <a:t>Neuroscience and the brain</a:t>
            </a:r>
            <a:r>
              <a:rPr lang="en-GB" dirty="0"/>
              <a:t/>
            </a:r>
            <a:br>
              <a:rPr lang="en-GB" dirty="0"/>
            </a:br>
            <a:endParaRPr lang="en-GB" dirty="0"/>
          </a:p>
        </p:txBody>
      </p:sp>
      <p:sp>
        <p:nvSpPr>
          <p:cNvPr id="3" name="Content Placeholder 2"/>
          <p:cNvSpPr>
            <a:spLocks noGrp="1"/>
          </p:cNvSpPr>
          <p:nvPr>
            <p:ph idx="1"/>
          </p:nvPr>
        </p:nvSpPr>
        <p:spPr>
          <a:xfrm>
            <a:off x="249381" y="1825625"/>
            <a:ext cx="11737571" cy="4741430"/>
          </a:xfrm>
          <a:solidFill>
            <a:schemeClr val="accent2">
              <a:lumMod val="40000"/>
              <a:lumOff val="60000"/>
            </a:schemeClr>
          </a:solid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0" indent="0">
              <a:buNone/>
            </a:pPr>
            <a:r>
              <a:rPr lang="en-GB" sz="3600" dirty="0">
                <a:latin typeface="Arial" panose="020B0604020202020204" pitchFamily="34" charset="0"/>
                <a:cs typeface="Arial" panose="020B0604020202020204" pitchFamily="34" charset="0"/>
              </a:rPr>
              <a:t>The early years of a child’s life lay the foundation for their future potential. </a:t>
            </a:r>
            <a:endParaRPr lang="en-GB" sz="3600" dirty="0" smtClean="0">
              <a:latin typeface="Arial" panose="020B0604020202020204" pitchFamily="34" charset="0"/>
              <a:cs typeface="Arial" panose="020B0604020202020204" pitchFamily="34" charset="0"/>
            </a:endParaRPr>
          </a:p>
          <a:p>
            <a:pPr marL="0" indent="0">
              <a:buNone/>
            </a:pPr>
            <a:r>
              <a:rPr lang="en-GB" sz="3600" dirty="0" smtClean="0">
                <a:latin typeface="Arial" panose="020B0604020202020204" pitchFamily="34" charset="0"/>
                <a:cs typeface="Arial" panose="020B0604020202020204" pitchFamily="34" charset="0"/>
              </a:rPr>
              <a:t>In </a:t>
            </a:r>
            <a:r>
              <a:rPr lang="en-GB" sz="3600" dirty="0">
                <a:latin typeface="Arial" panose="020B0604020202020204" pitchFamily="34" charset="0"/>
                <a:cs typeface="Arial" panose="020B0604020202020204" pitchFamily="34" charset="0"/>
              </a:rPr>
              <a:t>the first 3 years of life, a child’s brain develops faster than at any other time, forming more than 1 million new neural connections every second.</a:t>
            </a:r>
          </a:p>
          <a:p>
            <a:pPr marL="0" indent="0">
              <a:buNone/>
            </a:pPr>
            <a:r>
              <a:rPr lang="en-GB" sz="3600" dirty="0">
                <a:latin typeface="Arial" panose="020B0604020202020204" pitchFamily="34" charset="0"/>
                <a:cs typeface="Arial" panose="020B0604020202020204" pitchFamily="34" charset="0"/>
              </a:rPr>
              <a:t>New pathways can be developed, but early experiences establish the foundation – and change is much harder as children grow </a:t>
            </a:r>
            <a:r>
              <a:rPr lang="en-GB" sz="3600" dirty="0" smtClean="0">
                <a:latin typeface="Arial" panose="020B0604020202020204" pitchFamily="34" charset="0"/>
                <a:cs typeface="Arial" panose="020B0604020202020204" pitchFamily="34" charset="0"/>
              </a:rPr>
              <a:t>older.</a:t>
            </a:r>
            <a:endParaRPr lang="en-GB" sz="3600"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563704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6001789" y="457201"/>
            <a:ext cx="5436726" cy="556121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ext Placeholder 3"/>
          <p:cNvSpPr>
            <a:spLocks noGrp="1"/>
          </p:cNvSpPr>
          <p:nvPr>
            <p:ph type="body" sz="half" idx="2"/>
          </p:nvPr>
        </p:nvSpPr>
        <p:spPr>
          <a:xfrm>
            <a:off x="665018" y="457202"/>
            <a:ext cx="5020887" cy="5561214"/>
          </a:xfr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endParaRPr lang="en-IN" sz="3200" dirty="0" smtClean="0">
              <a:latin typeface="Arial" panose="020B0604020202020204" pitchFamily="34" charset="0"/>
              <a:cs typeface="Arial" panose="020B0604020202020204" pitchFamily="34" charset="0"/>
            </a:endParaRPr>
          </a:p>
          <a:p>
            <a:pPr algn="ctr"/>
            <a:endParaRPr lang="en-IN" sz="3200" dirty="0" smtClean="0">
              <a:latin typeface="Arial" panose="020B0604020202020204" pitchFamily="34" charset="0"/>
              <a:cs typeface="Arial" panose="020B0604020202020204" pitchFamily="34" charset="0"/>
            </a:endParaRPr>
          </a:p>
          <a:p>
            <a:pPr algn="ctr"/>
            <a:r>
              <a:rPr lang="en-IN" sz="3200" b="1" dirty="0" smtClean="0">
                <a:latin typeface="Arial" panose="020B0604020202020204" pitchFamily="34" charset="0"/>
                <a:cs typeface="Arial" panose="020B0604020202020204" pitchFamily="34" charset="0"/>
              </a:rPr>
              <a:t>80% brain development happens before child turns 3 . The fastest rate of  brain development in their whole life.</a:t>
            </a:r>
          </a:p>
          <a:p>
            <a:endParaRPr lang="en-GB" dirty="0"/>
          </a:p>
        </p:txBody>
      </p:sp>
    </p:spTree>
    <p:extLst>
      <p:ext uri="{BB962C8B-B14F-4D97-AF65-F5344CB8AC3E}">
        <p14:creationId xmlns:p14="http://schemas.microsoft.com/office/powerpoint/2010/main" val="3883882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736600"/>
            <a:ext cx="10515600" cy="5618163"/>
          </a:xfrm>
          <a:solidFill>
            <a:schemeClr val="accent1">
              <a:lumMod val="40000"/>
              <a:lumOff val="60000"/>
            </a:schemeClr>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0" indent="0">
              <a:buNone/>
            </a:pPr>
            <a:endParaRPr lang="en-GB" dirty="0" smtClean="0"/>
          </a:p>
          <a:p>
            <a:pPr marL="0" indent="0" algn="ctr">
              <a:buNone/>
            </a:pPr>
            <a:r>
              <a:rPr lang="en-GB" sz="3200" b="1" dirty="0" smtClean="0">
                <a:ln w="22225">
                  <a:solidFill>
                    <a:schemeClr val="accent2"/>
                  </a:solidFill>
                  <a:prstDash val="solid"/>
                </a:ln>
                <a:solidFill>
                  <a:schemeClr val="bg1"/>
                </a:solidFill>
                <a:latin typeface="Agency FB" panose="020B0503020202020204" pitchFamily="34" charset="0"/>
              </a:rPr>
              <a:t>Neuroscientists </a:t>
            </a:r>
            <a:r>
              <a:rPr lang="en-GB" sz="3200" b="1" dirty="0">
                <a:ln w="22225">
                  <a:solidFill>
                    <a:schemeClr val="accent2"/>
                  </a:solidFill>
                  <a:prstDash val="solid"/>
                </a:ln>
                <a:solidFill>
                  <a:schemeClr val="bg1"/>
                </a:solidFill>
                <a:latin typeface="Agency FB" panose="020B0503020202020204" pitchFamily="34" charset="0"/>
              </a:rPr>
              <a:t>have sought the neural substrate of human morality, which establishes biological basis of moral behaviour, using various methods, such as functional and structural neuroimaging and non-invasive brain stimulation methods (</a:t>
            </a:r>
            <a:r>
              <a:rPr lang="en-GB" sz="3200" b="1" dirty="0" err="1">
                <a:ln w="22225">
                  <a:solidFill>
                    <a:schemeClr val="accent2"/>
                  </a:solidFill>
                  <a:prstDash val="solid"/>
                </a:ln>
                <a:solidFill>
                  <a:schemeClr val="bg1"/>
                </a:solidFill>
                <a:latin typeface="Agency FB" panose="020B0503020202020204" pitchFamily="34" charset="0"/>
              </a:rPr>
              <a:t>Poldrack</a:t>
            </a:r>
            <a:r>
              <a:rPr lang="en-GB" sz="3200" b="1" dirty="0">
                <a:ln w="22225">
                  <a:solidFill>
                    <a:schemeClr val="accent2"/>
                  </a:solidFill>
                  <a:prstDash val="solid"/>
                </a:ln>
                <a:solidFill>
                  <a:schemeClr val="bg1"/>
                </a:solidFill>
                <a:latin typeface="Agency FB" panose="020B0503020202020204" pitchFamily="34" charset="0"/>
              </a:rPr>
              <a:t> </a:t>
            </a:r>
            <a:r>
              <a:rPr lang="en-GB" sz="3200" b="1" u="sng" dirty="0" smtClean="0">
                <a:ln w="22225">
                  <a:solidFill>
                    <a:schemeClr val="accent2"/>
                  </a:solidFill>
                  <a:prstDash val="solid"/>
                </a:ln>
                <a:solidFill>
                  <a:schemeClr val="bg1"/>
                </a:solidFill>
                <a:latin typeface="Agency FB" panose="020B0503020202020204" pitchFamily="34" charset="0"/>
                <a:hlinkClick r:id="rId2" tooltip="Poldrack, Russell A. 2008. The role of fMRI in cognitive neuroscience: where do we stand? Current Opinion in Neurobiology. doi:&#10;                    10.1016/j.conb.2008.07.006&#10;                    &#10;                  ."/>
              </a:rPr>
              <a:t>2008</a:t>
            </a:r>
            <a:r>
              <a:rPr lang="en-GB" sz="3200" b="1" dirty="0" smtClean="0">
                <a:ln w="22225">
                  <a:solidFill>
                    <a:schemeClr val="accent2"/>
                  </a:solidFill>
                  <a:prstDash val="solid"/>
                </a:ln>
                <a:solidFill>
                  <a:schemeClr val="bg1"/>
                </a:solidFill>
                <a:latin typeface="Agency FB" panose="020B0503020202020204" pitchFamily="34" charset="0"/>
              </a:rPr>
              <a:t>)</a:t>
            </a:r>
          </a:p>
          <a:p>
            <a:pPr marL="0" indent="0">
              <a:buNone/>
            </a:pPr>
            <a:endParaRPr lang="en-GB" b="1" dirty="0" smtClean="0">
              <a:ln w="22225">
                <a:solidFill>
                  <a:schemeClr val="accent2"/>
                </a:solidFill>
                <a:prstDash val="solid"/>
              </a:ln>
              <a:solidFill>
                <a:schemeClr val="bg1"/>
              </a:solidFill>
            </a:endParaRPr>
          </a:p>
          <a:p>
            <a:pPr marL="0" indent="0" algn="ctr">
              <a:buNone/>
            </a:pPr>
            <a:r>
              <a:rPr lang="en-GB" sz="3200" b="1" dirty="0">
                <a:ln w="22225">
                  <a:solidFill>
                    <a:schemeClr val="accent2"/>
                  </a:solidFill>
                  <a:prstDash val="solid"/>
                </a:ln>
                <a:solidFill>
                  <a:schemeClr val="bg1"/>
                </a:solidFill>
                <a:latin typeface="Agency FB" panose="020B0503020202020204" pitchFamily="34" charset="0"/>
              </a:rPr>
              <a:t>They have demonstrated how activity in brain regions associated with affection, cognition, motivation and other moral psychological processes are related to moral functioning.</a:t>
            </a:r>
          </a:p>
        </p:txBody>
      </p:sp>
    </p:spTree>
    <p:extLst>
      <p:ext uri="{BB962C8B-B14F-4D97-AF65-F5344CB8AC3E}">
        <p14:creationId xmlns:p14="http://schemas.microsoft.com/office/powerpoint/2010/main" val="1395000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9"/>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en-IN" b="1" dirty="0" smtClean="0">
                <a:latin typeface="Algerian" panose="04020705040A02060702" pitchFamily="82" charset="0"/>
              </a:rPr>
              <a:t>Numeracy and literacy </a:t>
            </a:r>
            <a:endParaRPr lang="en-GB" b="1" dirty="0">
              <a:latin typeface="Algerian" panose="04020705040A02060702" pitchFamily="82" charset="0"/>
            </a:endParaRPr>
          </a:p>
        </p:txBody>
      </p:sp>
      <p:sp>
        <p:nvSpPr>
          <p:cNvPr id="3" name="Content Placeholder 2"/>
          <p:cNvSpPr>
            <a:spLocks noGrp="1"/>
          </p:cNvSpPr>
          <p:nvPr>
            <p:ph sz="half" idx="1"/>
          </p:nvPr>
        </p:nvSpPr>
        <p:spPr>
          <a:xfrm>
            <a:off x="0" y="1546166"/>
            <a:ext cx="6019800" cy="5311833"/>
          </a:xfr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lstStyle/>
          <a:p>
            <a:pPr marL="0" indent="0" algn="ctr">
              <a:buNone/>
            </a:pPr>
            <a:endParaRPr lang="en-IN" b="1" dirty="0" smtClean="0">
              <a:latin typeface="Algerian" panose="04020705040A02060702" pitchFamily="82" charset="0"/>
            </a:endParaRPr>
          </a:p>
          <a:p>
            <a:pPr marL="0" indent="0" algn="ctr">
              <a:buNone/>
            </a:pPr>
            <a:r>
              <a:rPr lang="en-IN" dirty="0" smtClean="0">
                <a:ln w="0"/>
                <a:solidFill>
                  <a:schemeClr val="tx1"/>
                </a:solidFill>
                <a:effectLst>
                  <a:outerShdw blurRad="38100" dist="19050" dir="2700000" algn="tl" rotWithShape="0">
                    <a:schemeClr val="dk1">
                      <a:alpha val="40000"/>
                    </a:schemeClr>
                  </a:outerShdw>
                </a:effectLst>
                <a:latin typeface="Algerian" panose="04020705040A02060702" pitchFamily="82" charset="0"/>
              </a:rPr>
              <a:t>Children starts building the foundational skills for commination, counting, reading and writing very early and early learning builds their vocabulary and their abilities to tell stories</a:t>
            </a:r>
            <a:endParaRPr lang="en-GB" dirty="0">
              <a:ln w="0"/>
              <a:solidFill>
                <a:schemeClr val="tx1"/>
              </a:solidFill>
              <a:effectLst>
                <a:outerShdw blurRad="38100" dist="19050" dir="2700000" algn="tl" rotWithShape="0">
                  <a:schemeClr val="dk1">
                    <a:alpha val="40000"/>
                  </a:schemeClr>
                </a:outerShdw>
              </a:effectLst>
              <a:latin typeface="Algerian" panose="04020705040A02060702" pitchFamily="82" charset="0"/>
            </a:endParaRPr>
          </a:p>
        </p:txBody>
      </p:sp>
      <p:pic>
        <p:nvPicPr>
          <p:cNvPr id="5" name="Content Placeholder 4"/>
          <p:cNvPicPr>
            <a:picLocks noGrp="1" noChangeAspect="1"/>
          </p:cNvPicPr>
          <p:nvPr>
            <p:ph sz="half" idx="2"/>
          </p:nvPr>
        </p:nvPicPr>
        <p:blipFill>
          <a:blip r:embed="rId2"/>
          <a:stretch>
            <a:fillRect/>
          </a:stretch>
        </p:blipFill>
        <p:spPr>
          <a:xfrm>
            <a:off x="6019800" y="1546167"/>
            <a:ext cx="6172200" cy="53118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840455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182595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2149</TotalTime>
  <Words>1042</Words>
  <Application>Microsoft Office PowerPoint</Application>
  <PresentationFormat>Widescreen</PresentationFormat>
  <Paragraphs>98</Paragraphs>
  <Slides>34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Agency FB</vt:lpstr>
      <vt:lpstr>Algerian</vt:lpstr>
      <vt:lpstr>Arial</vt:lpstr>
      <vt:lpstr>Arial Black</vt:lpstr>
      <vt:lpstr>Arial Narrow</vt:lpstr>
      <vt:lpstr>Berlin Sans FB</vt:lpstr>
      <vt:lpstr>Calibri</vt:lpstr>
      <vt:lpstr>Calibri Light</vt:lpstr>
      <vt:lpstr>Times New Roman</vt:lpstr>
      <vt:lpstr>Tw Cen MT Condensed Extra Bold</vt:lpstr>
      <vt:lpstr>Wingdings</vt:lpstr>
      <vt:lpstr>Office Theme</vt:lpstr>
      <vt:lpstr>Learning Religious and Moral Values For Early Childhood Using a Neuroscience Approach </vt:lpstr>
      <vt:lpstr>Neuroscience </vt:lpstr>
      <vt:lpstr>The basic architecture of the brain is constructed through an ongoing process that begins before birth and continues into adulthood. </vt:lpstr>
      <vt:lpstr>PowerPoint Presentation</vt:lpstr>
      <vt:lpstr> Neuroscience and the brain </vt:lpstr>
      <vt:lpstr>PowerPoint Presentation</vt:lpstr>
      <vt:lpstr>PowerPoint Presentation</vt:lpstr>
      <vt:lpstr>Numeracy and literacy </vt:lpstr>
      <vt:lpstr>PowerPoint Presentation</vt:lpstr>
      <vt:lpstr>PowerPoint Presentation</vt:lpstr>
      <vt:lpstr>PowerPoint Presentation</vt:lpstr>
      <vt:lpstr>PowerPoint Presentation</vt:lpstr>
      <vt:lpstr>PowerPoint Presentation</vt:lpstr>
      <vt:lpstr>PowerPoint Presentation</vt:lpstr>
      <vt:lpstr> The Sensorimotor Stage </vt:lpstr>
      <vt:lpstr>The Preoperational Stage</vt:lpstr>
      <vt:lpstr>The Concrete Operational Stage</vt:lpstr>
      <vt:lpstr>  The Formal Operational Stage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RELIGIOUS VALUES </vt:lpstr>
      <vt:lpstr>PowerPoint Presentation</vt:lpstr>
      <vt:lpstr>Importance of early childhood care and education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online Journey of teaching learning process in higher education</dc:title>
  <dc:creator>Mudasir</dc:creator>
  <cp:lastModifiedBy>Microsoft account</cp:lastModifiedBy>
  <cp:revision>83</cp:revision>
  <dcterms:created xsi:type="dcterms:W3CDTF">2020-06-24T08:42:49Z</dcterms:created>
  <dcterms:modified xsi:type="dcterms:W3CDTF">2020-10-26T19:27:48Z</dcterms:modified>
</cp:coreProperties>
</file>